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xlsx" ContentType="application/vnd.openxmlformats-officedocument.spreadsheetml.sheet"/>
  <Override PartName="/docProps/app.xml" ContentType="application/vnd.openxmlformats-officedocument.extended-properties+xml"/>
  <Override PartName="/docProps/core.xml" ContentType="application/vnd.openxmlformats-package.core-properties+xml"/>
  <Override PartName="/ppt/charts/chart1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21.9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2" r:id="rId5"/>
    <p:sldId id="264" r:id="rId6"/>
    <p:sldId id="266" r:id="rId7"/>
    <p:sldId id="268" r:id="rId8"/>
    <p:sldId id="270" r:id="rId9"/>
    <p:sldId id="272" r:id="rId10"/>
    <p:sldId id="274" r:id="rId11"/>
    <p:sldId id="276" r:id="rId12"/>
    <p:sldId id="278" r:id="rId13"/>
    <p:sldId id="280" r:id="rId14"/>
    <p:sldId id="282" r:id="rId15"/>
    <p:sldId id="284" r:id="rId16"/>
    <p:sldId id="286" r:id="rId17"/>
    <p:sldId id="288" r:id="rId18"/>
    <p:sldId id="290" r:id="rId19"/>
    <p:sldId id="292" r:id="rId20"/>
    <p:sldId id="294" r:id="rId21"/>
    <p:sldId id="296" r:id="rId22"/>
    <p:sldId id="298" r:id="rId23"/>
    <p:sldId id="300" r:id="rId24"/>
    <p:sldId id="302" r:id="rId25"/>
    <p:sldId id="304" r:id="rId26"/>
    <p:sldId id="306" r:id="rId27"/>
    <p:sldId id="308" r:id="rId28"/>
    <p:sldId id="310" r:id="rId29"/>
    <p:sldId id="312" r:id="rId30"/>
    <p:sldId id="314" r:id="rId31"/>
    <p:sldId id="316" r:id="rId32"/>
  </p:sldIdLst>
  <p:sldSz cx="12192000" cy="6858000"/>
  <p:notesSz cx="6858000" cy="9144000"/>
  <p:custDataLst>
    <p:tags r:id="rId3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000"/>
    <p:restoredTop sz="0"/>
  </p:normalViewPr>
  <p:slideViewPr>
    <p:cSldViewPr>
      <p:cViewPr>
        <p:scale>
          <a:sx n="73" d="100"/>
          <a:sy n="73" d="100"/>
        </p:scale>
        <p:origin x="0" y="0"/>
      </p:cViewPr>
    </p:cSldViewPr>
  </p:slideViewPr>
  <p:notesViewPr>
    <p:cSldViewPr>
      <p:cViewPr>
        <p:scale>
          <a:sx n="1" d="100"/>
          <a:sy n="1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19" Type="http://schemas.openxmlformats.org/officeDocument/2006/relationships/slide" Target="slides/slide18.xml" /><Relationship Id="rId2" Type="http://schemas.openxmlformats.org/officeDocument/2006/relationships/slide" Target="slides/slide1.xml" /><Relationship Id="rId20" Type="http://schemas.openxmlformats.org/officeDocument/2006/relationships/slide" Target="slides/slide19.xml" /><Relationship Id="rId21" Type="http://schemas.openxmlformats.org/officeDocument/2006/relationships/slide" Target="slides/slide20.xml" /><Relationship Id="rId22" Type="http://schemas.openxmlformats.org/officeDocument/2006/relationships/slide" Target="slides/slide21.xml" /><Relationship Id="rId23" Type="http://schemas.openxmlformats.org/officeDocument/2006/relationships/slide" Target="slides/slide22.xml" /><Relationship Id="rId24" Type="http://schemas.openxmlformats.org/officeDocument/2006/relationships/slide" Target="slides/slide23.xml" /><Relationship Id="rId25" Type="http://schemas.openxmlformats.org/officeDocument/2006/relationships/slide" Target="slides/slide24.xml" /><Relationship Id="rId26" Type="http://schemas.openxmlformats.org/officeDocument/2006/relationships/slide" Target="slides/slide25.xml" /><Relationship Id="rId27" Type="http://schemas.openxmlformats.org/officeDocument/2006/relationships/slide" Target="slides/slide26.xml" /><Relationship Id="rId28" Type="http://schemas.openxmlformats.org/officeDocument/2006/relationships/slide" Target="slides/slide27.xml" /><Relationship Id="rId29" Type="http://schemas.openxmlformats.org/officeDocument/2006/relationships/slide" Target="slides/slide28.xml" /><Relationship Id="rId3" Type="http://schemas.openxmlformats.org/officeDocument/2006/relationships/slide" Target="slides/slide2.xml" /><Relationship Id="rId30" Type="http://schemas.openxmlformats.org/officeDocument/2006/relationships/slide" Target="slides/slide29.xml" /><Relationship Id="rId31" Type="http://schemas.openxmlformats.org/officeDocument/2006/relationships/slide" Target="slides/slide30.xml" /><Relationship Id="rId32" Type="http://schemas.openxmlformats.org/officeDocument/2006/relationships/slide" Target="slides/slide31.xml" /><Relationship Id="rId33" Type="http://schemas.openxmlformats.org/officeDocument/2006/relationships/tags" Target="tags/tag1.xml" /><Relationship Id="rId34" Type="http://schemas.openxmlformats.org/officeDocument/2006/relationships/presProps" Target="presProps.xml" /><Relationship Id="rId35" Type="http://schemas.openxmlformats.org/officeDocument/2006/relationships/viewProps" Target="viewProps.xml" /><Relationship Id="rId36" Type="http://schemas.openxmlformats.org/officeDocument/2006/relationships/theme" Target="theme/theme1.xml" /><Relationship Id="rId37" Type="http://schemas.openxmlformats.org/officeDocument/2006/relationships/tableStyles" Target="tableStyles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/Relationships>
</file>

<file path=ppt/charts/_rels/chart1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.xlsx" /></Relationships>
</file>

<file path=ppt/charts/_rels/chart10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0.xlsx" /></Relationships>
</file>

<file path=ppt/charts/_rels/chart11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1.xlsx" /></Relationships>
</file>

<file path=ppt/charts/_rels/chart12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2.xlsx" /></Relationships>
</file>

<file path=ppt/charts/_rels/chart13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3.xlsx" /></Relationships>
</file>

<file path=ppt/charts/_rels/chart14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4.xlsx" /></Relationships>
</file>

<file path=ppt/charts/_rels/chart15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5.xlsx" /></Relationships>
</file>

<file path=ppt/charts/_rels/chart2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2.xlsx" /></Relationships>
</file>

<file path=ppt/charts/_rels/chart3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3.xlsx" /></Relationships>
</file>

<file path=ppt/charts/_rels/chart4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4.xlsx" /></Relationships>
</file>

<file path=ppt/charts/_rels/chart5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5.xlsx" /></Relationships>
</file>

<file path=ppt/charts/_rels/chart6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6.xlsx" /></Relationships>
</file>

<file path=ppt/charts/_rels/chart7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7.xlsx" /></Relationships>
</file>

<file path=ppt/charts/_rels/chart8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8.xlsx" /></Relationships>
</file>

<file path=ppt/charts/_rels/chart9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9.xlsx" 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Valitse nykyinen koulusi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100%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3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4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5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Sheet1!$C$2:$C$7</c:f>
              <c:strCache>
                <c:ptCount val="6"/>
                <c:pt idx="0">
                  <c:v>Juho Oksan koulu</c:v>
                </c:pt>
                <c:pt idx="1">
                  <c:v>Jauhinkankaan koulu</c:v>
                </c:pt>
                <c:pt idx="2">
                  <c:v>Lehtopään koulu</c:v>
                </c:pt>
                <c:pt idx="3">
                  <c:v>Matkanivan koulu</c:v>
                </c:pt>
                <c:pt idx="4">
                  <c:v>Piipsjärven koulu</c:v>
                </c:pt>
                <c:pt idx="5">
                  <c:v>Petäjäskosken koulu</c:v>
                </c:pt>
              </c:strCache>
            </c:strRef>
          </c:cat>
          <c:val>
            <c:numRef>
              <c:f>Sheet1!$D$2:$D$7</c:f>
              <c:numCache>
                <c:ptCount val="6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10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tuntuisi, jos luokkaasi tulisi uusia oppilaita?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67%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32%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En osaa sanoa</c:v>
                </c:pt>
                <c:pt idx="2">
                  <c:v>Harmittaisi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0.67</c:v>
                </c:pt>
                <c:pt idx="1">
                  <c:v>0.32</c:v>
                </c:pt>
                <c:pt idx="2">
                  <c:v>0.01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1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tuntuisi, jos koulusi olisi kauempana kuin nyt?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49%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43%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En osaa sanoa</c:v>
                </c:pt>
                <c:pt idx="2">
                  <c:v>Harmittaisi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0.08</c:v>
                </c:pt>
                <c:pt idx="1">
                  <c:v>0.49</c:v>
                </c:pt>
                <c:pt idx="2">
                  <c:v>0.43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1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tuntuisi, jos koulumatkasi pitenisi ja kulkisit kouluun bussilla tai taksilla?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34%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37%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29%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En osaa sanoa</c:v>
                </c:pt>
                <c:pt idx="2">
                  <c:v>Harmittaisi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0.34</c:v>
                </c:pt>
                <c:pt idx="1">
                  <c:v>0.37</c:v>
                </c:pt>
                <c:pt idx="2">
                  <c:v>0.29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1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tuntuisi, jos opettaja vaihtuisi?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57%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35%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En osaa sanoa</c:v>
                </c:pt>
                <c:pt idx="2">
                  <c:v>Harmittaisi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0.08</c:v>
                </c:pt>
                <c:pt idx="1">
                  <c:v>0.57</c:v>
                </c:pt>
                <c:pt idx="2">
                  <c:v>0.35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1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tuntuisi, jos koulussasi olisi enemmän oppilaita?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40%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51%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En osaa sanoa</c:v>
                </c:pt>
                <c:pt idx="2">
                  <c:v>Harmittaisi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0.4</c:v>
                </c:pt>
                <c:pt idx="1">
                  <c:v>0.51</c:v>
                </c:pt>
                <c:pt idx="2">
                  <c:v>0.09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15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tuntuisi, jos olisitkin eri luokalla nykyisten luokkakavereittesi kanssa?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31%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38%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31%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En osaa sanoa</c:v>
                </c:pt>
                <c:pt idx="2">
                  <c:v>Harmittaisi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0.31</c:v>
                </c:pt>
                <c:pt idx="1">
                  <c:v>0.38</c:v>
                </c:pt>
                <c:pt idx="2">
                  <c:v>0.31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Millä luokalla olet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24%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76%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Sheet1!$C$2:$C$3</c:f>
              <c:strCache>
                <c:ptCount val="2"/>
                <c:pt idx="0">
                  <c:v>1. -  2. luokalla</c:v>
                </c:pt>
                <c:pt idx="1">
                  <c:v>3. - 6. luokalla</c:v>
                </c:pt>
              </c:strCache>
            </c:strRef>
          </c:cat>
          <c:val>
            <c:numRef>
              <c:f>Sheet1!$D$2:$D$3</c:f>
              <c:numCache>
                <c:ptCount val="2"/>
                <c:pt idx="0">
                  <c:v>0.24</c:v>
                </c:pt>
                <c:pt idx="1">
                  <c:v>0.76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Millaiset ovat mielestäsi koulusi luokkatilat?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90%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Hyvät</c:v>
                </c:pt>
                <c:pt idx="1">
                  <c:v>Tyydyttävät</c:v>
                </c:pt>
                <c:pt idx="2">
                  <c:v>Huonot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0.9</c:v>
                </c:pt>
                <c:pt idx="1">
                  <c:v>0.1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Millaiset ovat mielestäsi koulusi opetusvälineet?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88%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Hyvät</c:v>
                </c:pt>
                <c:pt idx="1">
                  <c:v>Tyydyttävät</c:v>
                </c:pt>
                <c:pt idx="2">
                  <c:v>Huonot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0.88</c:v>
                </c:pt>
                <c:pt idx="1">
                  <c:v>0.12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5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Millaiset ovat mielestäsi koulusi ruoka ja ruokailutilat?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57%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42%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Hyvät</c:v>
                </c:pt>
                <c:pt idx="1">
                  <c:v>Tyydyttävät</c:v>
                </c:pt>
                <c:pt idx="2">
                  <c:v>Huonot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0.57</c:v>
                </c:pt>
                <c:pt idx="1">
                  <c:v>0.42</c:v>
                </c:pt>
                <c:pt idx="2">
                  <c:v>0.01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6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Millaiset ovat mielestäsi koulusi sisäliikuntatilat?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81%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Hyvät</c:v>
                </c:pt>
                <c:pt idx="1">
                  <c:v>Tyydyttävät</c:v>
                </c:pt>
                <c:pt idx="2">
                  <c:v>Huonot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0.81</c:v>
                </c:pt>
                <c:pt idx="1">
                  <c:v>0.19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7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Millaiset ovat mielestäsi koulullasi mahdollisuudet ulkoliikuntaan?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86%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Hyvät</c:v>
                </c:pt>
                <c:pt idx="1">
                  <c:v>Tyydyttävät</c:v>
                </c:pt>
                <c:pt idx="2">
                  <c:v>Huonot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0.86</c:v>
                </c:pt>
                <c:pt idx="1">
                  <c:v>0.14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8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Jos koulusi päätettäisiin sulkea, missä koulussa haluaisit tai olisi järkevää jatkaa opiskeluasi?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62%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22%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3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4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5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Sheet1!$C$2:$C$7</c:f>
              <c:strCache>
                <c:ptCount val="6"/>
                <c:pt idx="0">
                  <c:v>Juho Oksan kouluun</c:v>
                </c:pt>
                <c:pt idx="1">
                  <c:v>Jauhinkankaan kouluun</c:v>
                </c:pt>
                <c:pt idx="2">
                  <c:v>Lehtopään kouluun</c:v>
                </c:pt>
                <c:pt idx="3">
                  <c:v>Matkanivan kouluun</c:v>
                </c:pt>
                <c:pt idx="4">
                  <c:v>Petäjäskosken kouluun</c:v>
                </c:pt>
                <c:pt idx="5">
                  <c:v>Piipsjärven kouluun</c:v>
                </c:pt>
              </c:strCache>
            </c:strRef>
          </c:cat>
          <c:val>
            <c:numRef>
              <c:f>Sheet1!$D$2:$D$7</c:f>
              <c:numCache>
                <c:ptCount val="6"/>
                <c:pt idx="0">
                  <c:v>0.62</c:v>
                </c:pt>
                <c:pt idx="1">
                  <c:v>0.22</c:v>
                </c:pt>
                <c:pt idx="2">
                  <c:v>0.13</c:v>
                </c:pt>
                <c:pt idx="3">
                  <c:v>0.06</c:v>
                </c:pt>
                <c:pt idx="4">
                  <c:v>0.17</c:v>
                </c:pt>
                <c:pt idx="5">
                  <c:v>0.06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9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tuntuu olla nykyisessä koulussasi?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88%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Neutraali</c:v>
                </c:pt>
                <c:pt idx="2">
                  <c:v>Harmittaa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0.88</c:v>
                </c:pt>
                <c:pt idx="1">
                  <c:v>0.12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le Slide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 title="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52DA79F-40D3-4911-8C7D-716B403E0E26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Title and Vertical Tex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 title="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7465CCE-4E1A-4B88-AC74-B8DE2702C761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Vertical Title and Tex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 title="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 title="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1C1092B-F192-4151-8022-F9BF3354701F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le and Conten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9ED3A81-356C-4DFE-8F95-EB122F3F6B36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Section Header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3C8843B6-6771-4266-8732-D69C5CC0F124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wo Conten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 title="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A3CC6C65-5F3E-45B8-949C-BBF0D0017CDB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Comparis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 title="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 title="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 title="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 title="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78FA0EE9-B3AF-4147-8296-D5A122411654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8" name="Footer Placeholder 7" title="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 title="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Title Only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 title="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90E379BC-670C-49EB-A6B7-E73E2EE42510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4" name="Footer Placeholder 3" title="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 title="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Blank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 title="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09ABE156-9903-4B39-9B6E-7048CE6BDB2C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3" name="Footer Placeholder 2" title="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 title="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Content with Capti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 title="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58DDA2D1-4B74-4427-8CE1-E01866A4B8B4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Picture with Capti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 title="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 title="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6FAA0B11-CB05-4323-89B7-59F48871DFEC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 title="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5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6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7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8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9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0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1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2.xm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3.xm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4.xml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5.xml" /></Relationships>
</file>

<file path=ppt/slides/_rels/slide3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2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3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4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635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ctr"/>
          <a:lstStyle/>
          <a:p>
            <a:pPr algn="ctr"/>
            <a:r>
              <a:rPr sz="2000" b="1" i="0" u="none">
                <a:solidFill>
                  <a:srgbClr val="333333"/>
                </a:solidFill>
                <a:latin typeface="Arial"/>
              </a:rPr>
              <a:t>Perusraportti</a:t>
            </a:r>
          </a:p>
          <a:p>
            <a:pPr algn="ctr"/>
            <a:r>
              <a:rPr sz="2000" b="1" i="0" u="none">
                <a:solidFill>
                  <a:srgbClr val="333333"/>
                </a:solidFill>
                <a:latin typeface="Arial"/>
              </a:rPr>
              <a:t>Kouluverkkokysely ala-kouluille</a:t>
            </a:r>
          </a:p>
          <a:p>
            <a:pPr algn="ctr"/>
            <a:r>
              <a:rPr sz="1400" b="0" i="0" u="none">
                <a:solidFill>
                  <a:srgbClr val="333333"/>
                </a:solidFill>
                <a:latin typeface="Arial"/>
              </a:rPr>
              <a:t>Näytetään 92 vastaajaa kyselyn vastaajien kokonaismäärästä 484 </a:t>
            </a: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5. Millaiset ovat mielestäsi koulusi ruoka ja ruokailutilat?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70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5. Millaiset ovat mielestäsi koulusi ruoka ja ruokailutilat?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70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Hyvät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57,2%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Tyydyttävät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29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41,4%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Huonot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1,4%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6. Millaiset ovat mielestäsi koulusi sisäliikuntatilat?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70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6. Millaiset ovat mielestäsi koulusi sisäliikuntatilat?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70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Hyvät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81,4%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Tyydyttävät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18,6%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Huonot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7. Millaiset ovat mielestäsi koulullasi mahdollisuudet ulkoliikuntaan?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69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7. Millaiset ovat mielestäsi koulullasi mahdollisuudet ulkoliikuntaan?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69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Hyvät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85,5%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Tyydyttävät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14,5%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Huonot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8. Jos koulusi päätettäisiin sulkea, missä koulussa haluaisit tai olisi järkevää jatkaa opiskeluasi?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69, valittujen vastausten lukumäärä: 87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8. Jos koulusi päätettäisiin sulkea, missä koulussa haluaisit tai olisi järkevää jatkaa opiskeluasi?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69, valittujen vastausten lukumäärä: 87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92024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Juho Oksan kouluun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62,3%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Jauhinkankaan kouluun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21,7%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Lehtopään kouluun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13,0%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Matkanivan kouluun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5,8%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Petäjäskosken kouluun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17,4%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Piipsjärven kouluun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5,8%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9. MIltä tuntuu olla nykyisessä koulussasi?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92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9. MIltä tuntuu olla nykyisessä koulussasi?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92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88,0%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Neutraali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1. Valitse nykyinen koulusi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92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10. Miltä tuntuisi, jos luokkaasi tulisi uusia oppilaita?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91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10. Miltä tuntuisi, jos luokkaasi tulisi uusia oppilaita?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91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67,0%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29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31,9%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1,1%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11. Miltä tuntuisi, jos koulusi olisi kauempana kuin nyt?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90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11. Miltä tuntuisi, jos koulusi olisi kauempana kuin nyt?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90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7,8%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48,9%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43,3%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12. Miltä tuntuisi, jos koulumatkasi pitenisi ja kulkisit kouluun bussilla tai taksilla?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92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12. Miltä tuntuisi, jos koulumatkasi pitenisi ja kulkisit kouluun bussilla tai taksilla?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92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33,7%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34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37,0%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29,3%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2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13. Miltä tuntuisi, jos opettaja vaihtuisi?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91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2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13. Miltä tuntuisi, jos opettaja vaihtuisi?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91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7,7%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57,1%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35,2%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2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14. Miltä tuntuisi, jos koulussasi olisi enemmän oppilaita?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92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2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14. Miltä tuntuisi, jos koulussasi olisi enemmän oppilaita?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92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40,2%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51,1%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8,7%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1. Valitse nykyinen koulusi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92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92024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Juho Oksan koulu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Jauhinkankaan koulu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100,0%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Lehtopään koulu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Matkanivan koulu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Piipsjärven koulu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Petäjäskosken koulu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3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15. Miltä tuntuisi, jos olisitkin eri luokalla nykyisten luokkakavereittesi kanssa?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91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3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15. Miltä tuntuisi, jos olisitkin eri luokalla nykyisten luokkakavereittesi kanssa?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91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30,8%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35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38,4%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30,8%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2. Millä luokalla olet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91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2. Millä luokalla olet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91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82296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1. -  2. luokalla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24,2%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3. - 6. luokalla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69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75,8%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3. Millaiset ovat mielestäsi koulusi luokkatilat?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69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3. Millaiset ovat mielestäsi koulusi luokkatilat?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69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Hyvät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89,9%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Tyydyttävät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10,1%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Huonot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4. Millaiset ovat mielestäsi koulusi opetusvälineet?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69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4. Millaiset ovat mielestäsi koulusi opetusvälineet?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69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Hyvät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88,4%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Tyydyttävät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11,6%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Huonot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1.09.14"/>
  <p:tag name="AS_TITLE" val="Aspose.Slides for .NET 4.0 Client Profile"/>
  <p:tag name="AS_VERSION" val="21.9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63</Paragraphs>
  <Slides>31</Slides>
  <Notes>0</Notes>
  <TotalTime>1</TotalTime>
  <HiddenSlides>0</HiddenSlides>
  <MMClips>0</MMClips>
  <ScaleCrop>0</ScaleCrop>
  <HeadingPairs>
    <vt:vector baseType="variant" size="6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baseType="lpstr" size="34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21.0900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1</cp:revision>
  <cp:lastPrinted>2023-03-03T11:49:51.528</cp:lastPrinted>
  <dcterms:created xsi:type="dcterms:W3CDTF">2023-03-03T09:49:51Z</dcterms:created>
  <dcterms:modified xsi:type="dcterms:W3CDTF">2023-03-03T09:49:51Z</dcterms:modified>
</cp:coreProperties>
</file>