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Default Extension="xlsx" ContentType="application/vnd.openxmlformats-officedocument.spreadsheetml.sheet"/>
  <Override PartName="/docProps/app.xml" ContentType="application/vnd.openxmlformats-officedocument.extended-properties+xml"/>
  <Override PartName="/docProps/core.xml" ContentType="application/vnd.openxmlformats-package.core-properties+xml"/>
  <Override PartName="/ppt/charts/chart1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21.9--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2" r:id="rId5"/>
    <p:sldId id="264" r:id="rId6"/>
    <p:sldId id="266" r:id="rId7"/>
    <p:sldId id="268" r:id="rId8"/>
    <p:sldId id="270" r:id="rId9"/>
    <p:sldId id="272" r:id="rId10"/>
    <p:sldId id="274" r:id="rId11"/>
    <p:sldId id="276" r:id="rId12"/>
    <p:sldId id="278" r:id="rId13"/>
    <p:sldId id="280" r:id="rId14"/>
    <p:sldId id="282" r:id="rId15"/>
    <p:sldId id="284" r:id="rId16"/>
    <p:sldId id="286" r:id="rId17"/>
    <p:sldId id="288" r:id="rId18"/>
    <p:sldId id="290" r:id="rId19"/>
    <p:sldId id="292" r:id="rId20"/>
    <p:sldId id="294" r:id="rId21"/>
    <p:sldId id="296" r:id="rId22"/>
    <p:sldId id="298" r:id="rId23"/>
    <p:sldId id="300" r:id="rId24"/>
    <p:sldId id="302" r:id="rId25"/>
    <p:sldId id="304" r:id="rId26"/>
    <p:sldId id="306" r:id="rId27"/>
    <p:sldId id="308" r:id="rId28"/>
    <p:sldId id="310" r:id="rId29"/>
    <p:sldId id="312" r:id="rId30"/>
    <p:sldId id="314" r:id="rId31"/>
    <p:sldId id="316" r:id="rId32"/>
  </p:sldIdLst>
  <p:sldSz cx="12192000" cy="6858000"/>
  <p:notesSz cx="6858000" cy="9144000"/>
  <p:custDataLst>
    <p:tags r:id="rId3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fill>
          <a:solidFill>
            <a:schemeClr val="accent1">
              <a:tint val="40000"/>
            </a:schemeClr>
          </a:solidFill>
        </a:fill>
      </a:tcStyle>
    </a:band1H>
    <a:band1V>
      <a:tcStyle>
        <a:fill>
          <a:solidFill>
            <a:schemeClr val="accent1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6000"/>
    <p:restoredTop sz="0"/>
  </p:normalViewPr>
  <p:slideViewPr>
    <p:cSldViewPr>
      <p:cViewPr>
        <p:scale>
          <a:sx n="73" d="100"/>
          <a:sy n="73" d="100"/>
        </p:scale>
        <p:origin x="0" y="0"/>
      </p:cViewPr>
    </p:cSldViewPr>
  </p:slideViewPr>
  <p:notesViewPr>
    <p:cSldViewPr>
      <p:cViewPr>
        <p:scale>
          <a:sx n="1" d="100"/>
          <a:sy n="1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9.xml" /><Relationship Id="rId11" Type="http://schemas.openxmlformats.org/officeDocument/2006/relationships/slide" Target="slides/slide10.xml" /><Relationship Id="rId12" Type="http://schemas.openxmlformats.org/officeDocument/2006/relationships/slide" Target="slides/slide11.xml" /><Relationship Id="rId13" Type="http://schemas.openxmlformats.org/officeDocument/2006/relationships/slide" Target="slides/slide12.xml" /><Relationship Id="rId14" Type="http://schemas.openxmlformats.org/officeDocument/2006/relationships/slide" Target="slides/slide13.xml" /><Relationship Id="rId15" Type="http://schemas.openxmlformats.org/officeDocument/2006/relationships/slide" Target="slides/slide14.xml" /><Relationship Id="rId16" Type="http://schemas.openxmlformats.org/officeDocument/2006/relationships/slide" Target="slides/slide15.xml" /><Relationship Id="rId17" Type="http://schemas.openxmlformats.org/officeDocument/2006/relationships/slide" Target="slides/slide16.xml" /><Relationship Id="rId18" Type="http://schemas.openxmlformats.org/officeDocument/2006/relationships/slide" Target="slides/slide17.xml" /><Relationship Id="rId19" Type="http://schemas.openxmlformats.org/officeDocument/2006/relationships/slide" Target="slides/slide18.xml" /><Relationship Id="rId2" Type="http://schemas.openxmlformats.org/officeDocument/2006/relationships/slide" Target="slides/slide1.xml" /><Relationship Id="rId20" Type="http://schemas.openxmlformats.org/officeDocument/2006/relationships/slide" Target="slides/slide19.xml" /><Relationship Id="rId21" Type="http://schemas.openxmlformats.org/officeDocument/2006/relationships/slide" Target="slides/slide20.xml" /><Relationship Id="rId22" Type="http://schemas.openxmlformats.org/officeDocument/2006/relationships/slide" Target="slides/slide21.xml" /><Relationship Id="rId23" Type="http://schemas.openxmlformats.org/officeDocument/2006/relationships/slide" Target="slides/slide22.xml" /><Relationship Id="rId24" Type="http://schemas.openxmlformats.org/officeDocument/2006/relationships/slide" Target="slides/slide23.xml" /><Relationship Id="rId25" Type="http://schemas.openxmlformats.org/officeDocument/2006/relationships/slide" Target="slides/slide24.xml" /><Relationship Id="rId26" Type="http://schemas.openxmlformats.org/officeDocument/2006/relationships/slide" Target="slides/slide25.xml" /><Relationship Id="rId27" Type="http://schemas.openxmlformats.org/officeDocument/2006/relationships/slide" Target="slides/slide26.xml" /><Relationship Id="rId28" Type="http://schemas.openxmlformats.org/officeDocument/2006/relationships/slide" Target="slides/slide27.xml" /><Relationship Id="rId29" Type="http://schemas.openxmlformats.org/officeDocument/2006/relationships/slide" Target="slides/slide28.xml" /><Relationship Id="rId3" Type="http://schemas.openxmlformats.org/officeDocument/2006/relationships/slide" Target="slides/slide2.xml" /><Relationship Id="rId30" Type="http://schemas.openxmlformats.org/officeDocument/2006/relationships/slide" Target="slides/slide29.xml" /><Relationship Id="rId31" Type="http://schemas.openxmlformats.org/officeDocument/2006/relationships/slide" Target="slides/slide30.xml" /><Relationship Id="rId32" Type="http://schemas.openxmlformats.org/officeDocument/2006/relationships/slide" Target="slides/slide31.xml" /><Relationship Id="rId33" Type="http://schemas.openxmlformats.org/officeDocument/2006/relationships/tags" Target="tags/tag1.xml" /><Relationship Id="rId34" Type="http://schemas.openxmlformats.org/officeDocument/2006/relationships/presProps" Target="presProps.xml" /><Relationship Id="rId35" Type="http://schemas.openxmlformats.org/officeDocument/2006/relationships/viewProps" Target="viewProps.xml" /><Relationship Id="rId36" Type="http://schemas.openxmlformats.org/officeDocument/2006/relationships/theme" Target="theme/theme1.xml" /><Relationship Id="rId37" Type="http://schemas.openxmlformats.org/officeDocument/2006/relationships/tableStyles" Target="tableStyles.xml" /><Relationship Id="rId4" Type="http://schemas.openxmlformats.org/officeDocument/2006/relationships/slide" Target="slides/slide3.xml" /><Relationship Id="rId5" Type="http://schemas.openxmlformats.org/officeDocument/2006/relationships/slide" Target="slides/slide4.xml" /><Relationship Id="rId6" Type="http://schemas.openxmlformats.org/officeDocument/2006/relationships/slide" Target="slides/slide5.xml" /><Relationship Id="rId7" Type="http://schemas.openxmlformats.org/officeDocument/2006/relationships/slide" Target="slides/slide6.xml" /><Relationship Id="rId8" Type="http://schemas.openxmlformats.org/officeDocument/2006/relationships/slide" Target="slides/slide7.xml" /><Relationship Id="rId9" Type="http://schemas.openxmlformats.org/officeDocument/2006/relationships/slide" Target="slides/slide8.xml" /></Relationships>
</file>

<file path=ppt/charts/_rels/chart1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1.xlsx" /></Relationships>
</file>

<file path=ppt/charts/_rels/chart10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10.xlsx" /></Relationships>
</file>

<file path=ppt/charts/_rels/chart11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11.xlsx" /></Relationships>
</file>

<file path=ppt/charts/_rels/chart12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12.xlsx" /></Relationships>
</file>

<file path=ppt/charts/_rels/chart13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13.xlsx" /></Relationships>
</file>

<file path=ppt/charts/_rels/chart14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14.xlsx" /></Relationships>
</file>

<file path=ppt/charts/_rels/chart15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15.xlsx" /></Relationships>
</file>

<file path=ppt/charts/_rels/chart2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2.xlsx" /></Relationships>
</file>

<file path=ppt/charts/_rels/chart3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3.xlsx" /></Relationships>
</file>

<file path=ppt/charts/_rels/chart4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4.xlsx" /></Relationships>
</file>

<file path=ppt/charts/_rels/chart5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5.xlsx" /></Relationships>
</file>

<file path=ppt/charts/_rels/chart6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6.xlsx" /></Relationships>
</file>

<file path=ppt/charts/_rels/chart7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7.xlsx" /></Relationships>
</file>

<file path=ppt/charts/_rels/chart8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8.xlsx" /></Relationships>
</file>

<file path=ppt/charts/_rels/chart9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9.xlsx" /></Relationships>
</file>

<file path=ppt/charts/chart1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barChart>
        <c:barDir val="bar"/>
        <c:grouping val="cluster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Valitse nykyinen koulusi</c:v>
                </c:pt>
              </c:strCache>
            </c:strRef>
          </c:tx>
          <c:spPr>
            <a:solidFill>
              <a:srgbClr val="234C5A"/>
            </a:solidFill>
            <a:ln>
              <a:solidFill>
                <a:srgbClr val="234C5A"/>
              </a:solidFill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100%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dLbl>
              <c:idx val="1"/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dLbl>
              <c:idx val="2"/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dLbl>
              <c:idx val="3"/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dLbl>
              <c:idx val="4"/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dLbl>
              <c:idx val="5"/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txPr>
              <a:bodyPr/>
              <a:p>
                <a:pPr>
                  <a:defRPr sz="1200" smtId="4294967295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sz="1200" smtId="4294967295">
                  <a:solidFill>
                    <a:srgbClr val="FFFFFF"/>
                  </a:solidFill>
                  <a:latin typeface="Arial" pitchFamily="34" charset="0"/>
                </a:endParaR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/>
          </c:dLbls>
          <c:cat>
            <c:strRef>
              <c:f>Sheet1!$C$2:$C$7</c:f>
              <c:strCache>
                <c:ptCount val="6"/>
                <c:pt idx="0">
                  <c:v>Juho Oksan koulu</c:v>
                </c:pt>
                <c:pt idx="1">
                  <c:v>Jauhinkankaan koulu</c:v>
                </c:pt>
                <c:pt idx="2">
                  <c:v>Lehtopään koulu</c:v>
                </c:pt>
                <c:pt idx="3">
                  <c:v>Matkanivan koulu</c:v>
                </c:pt>
                <c:pt idx="4">
                  <c:v>Piipsjärven koulu</c:v>
                </c:pt>
                <c:pt idx="5">
                  <c:v>Petäjäskosken koulu</c:v>
                </c:pt>
              </c:strCache>
            </c:strRef>
          </c:cat>
          <c:val>
            <c:numRef>
              <c:f>Sheet1!$D$2:$D$7</c:f>
              <c:numCache>
                <c:ptCount val="6"/>
                <c:pt idx="0">
                  <c:v>1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gapWidth/>
        <c:overlap/>
        <c:axId val="67451136"/>
        <c:axId val="66437120"/>
      </c:barChart>
      <c:catAx>
        <c:axId val="67451136"/>
        <c:scaling>
          <c:orientation val="maxMin"/>
        </c:scaling>
        <c:delete val="0"/>
        <c:axPos val="l"/>
        <c:majorGridlines>
          <c:spPr>
            <a:ln w="12700">
              <a:solidFill>
                <a:srgbClr val="E6E6E6"/>
              </a:solidFill>
            </a:ln>
          </c:spPr>
        </c:majorGridlines>
        <c:numFmt formatCode="General" sourceLinked="1"/>
        <c:majorTickMark val="out"/>
        <c:minorTickMark val="none"/>
        <c:tickLblPos val="low"/>
        <c:txPr>
          <a:bodyPr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sz="1200" smtId="4294967295">
              <a:solidFill>
                <a:srgbClr val="666666"/>
              </a:solidFill>
              <a:latin typeface="Arial" pitchFamily="34" charset="0"/>
            </a:endParaRPr>
          </a:p>
        </c:txPr>
        <c:crossAx val="66437120"/>
        <c:crosses val="autoZero"/>
        <c:auto val="0"/>
        <c:lblAlgn val="ctr"/>
        <c:lblOffset/>
        <c:noMultiLvlLbl val="0"/>
      </c:catAx>
      <c:valAx>
        <c:axId val="66437120"/>
        <c:scaling>
          <c:orientation/>
          <c:min val="0"/>
        </c:scaling>
        <c:delete val="0"/>
        <c:axPos val="b"/>
        <c:majorGridlines/>
        <c:numFmt formatCode="0%" sourceLinked="0"/>
        <c:majorTickMark val="out"/>
        <c:minorTickMark val="none"/>
        <c:tickLblPos val="high"/>
        <c:txPr>
          <a:bodyPr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sz="1200" smtId="4294967295">
              <a:solidFill>
                <a:srgbClr val="666666"/>
              </a:solidFill>
              <a:latin typeface="Arial" pitchFamily="34" charset="0"/>
            </a:endParaRPr>
          </a:p>
        </c:txPr>
        <c:crossAx val="67451136"/>
        <c:crosses val="autoZero"/>
        <c:crossBetween val="between"/>
      </c:valAx>
    </c:plotArea>
    <c:plotVisOnly val="1"/>
    <c:dispBlanksAs/>
    <c:showDLblsOverMax val="1"/>
  </c:chart>
  <c:txPr>
    <a:bodyPr/>
    <a:p>
      <a:pPr>
        <a:defRPr sz="1400" smtId="4294967295"/>
      </a:pPr>
      <a:endParaRPr sz="1400" smtId="4294967295"/>
    </a:p>
  </c:txPr>
  <c:externalData r:id="rId1"/>
</c:chartSpace>
</file>

<file path=ppt/charts/chart10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barChart>
        <c:barDir val="bar"/>
        <c:grouping val="cluster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Miltä tuntuisi, jos luokkaasi tulisi uusia oppilaita?</c:v>
                </c:pt>
              </c:strCache>
            </c:strRef>
          </c:tx>
          <c:spPr>
            <a:solidFill>
              <a:srgbClr val="234C5A"/>
            </a:solidFill>
            <a:ln>
              <a:solidFill>
                <a:srgbClr val="234C5A"/>
              </a:solidFill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69%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dLbl>
              <c:idx val="1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28%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dLbl>
              <c:idx val="2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3%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txPr>
              <a:bodyPr/>
              <a:p>
                <a:pPr>
                  <a:defRPr sz="1200" smtId="4294967295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sz="1200" smtId="4294967295">
                  <a:solidFill>
                    <a:srgbClr val="FFFFFF"/>
                  </a:solidFill>
                  <a:latin typeface="Arial" pitchFamily="34" charset="0"/>
                </a:endParaR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/>
          </c:dLbls>
          <c:cat>
            <c:strRef>
              <c:f>Sheet1!$C$2:$C$4</c:f>
              <c:strCache>
                <c:ptCount val="3"/>
                <c:pt idx="0">
                  <c:v>Mukavalta</c:v>
                </c:pt>
                <c:pt idx="1">
                  <c:v>En osaa sanoa</c:v>
                </c:pt>
                <c:pt idx="2">
                  <c:v>Harmittaisi</c:v>
                </c:pt>
              </c:strCache>
            </c:strRef>
          </c:cat>
          <c:val>
            <c:numRef>
              <c:f>Sheet1!$D$2:$D$4</c:f>
              <c:numCache>
                <c:ptCount val="3"/>
                <c:pt idx="0">
                  <c:v>0.69</c:v>
                </c:pt>
                <c:pt idx="1">
                  <c:v>0.28</c:v>
                </c:pt>
                <c:pt idx="2">
                  <c:v>0.03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gapWidth/>
        <c:overlap/>
        <c:axId val="67451136"/>
        <c:axId val="66437120"/>
      </c:barChart>
      <c:catAx>
        <c:axId val="67451136"/>
        <c:scaling>
          <c:orientation val="maxMin"/>
        </c:scaling>
        <c:delete val="0"/>
        <c:axPos val="l"/>
        <c:majorGridlines>
          <c:spPr>
            <a:ln w="12700">
              <a:solidFill>
                <a:srgbClr val="E6E6E6"/>
              </a:solidFill>
            </a:ln>
          </c:spPr>
        </c:majorGridlines>
        <c:numFmt formatCode="General" sourceLinked="1"/>
        <c:majorTickMark val="out"/>
        <c:minorTickMark val="none"/>
        <c:tickLblPos val="low"/>
        <c:txPr>
          <a:bodyPr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sz="1200" smtId="4294967295">
              <a:solidFill>
                <a:srgbClr val="666666"/>
              </a:solidFill>
              <a:latin typeface="Arial" pitchFamily="34" charset="0"/>
            </a:endParaRPr>
          </a:p>
        </c:txPr>
        <c:crossAx val="66437120"/>
        <c:crosses val="autoZero"/>
        <c:auto val="0"/>
        <c:lblAlgn val="ctr"/>
        <c:lblOffset/>
        <c:noMultiLvlLbl val="0"/>
      </c:catAx>
      <c:valAx>
        <c:axId val="66437120"/>
        <c:scaling>
          <c:orientation/>
          <c:min val="0"/>
        </c:scaling>
        <c:delete val="0"/>
        <c:axPos val="b"/>
        <c:majorGridlines/>
        <c:numFmt formatCode="0%" sourceLinked="0"/>
        <c:majorTickMark val="out"/>
        <c:minorTickMark val="none"/>
        <c:tickLblPos val="high"/>
        <c:txPr>
          <a:bodyPr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sz="1200" smtId="4294967295">
              <a:solidFill>
                <a:srgbClr val="666666"/>
              </a:solidFill>
              <a:latin typeface="Arial" pitchFamily="34" charset="0"/>
            </a:endParaRPr>
          </a:p>
        </c:txPr>
        <c:crossAx val="67451136"/>
        <c:crosses val="autoZero"/>
        <c:crossBetween val="between"/>
      </c:valAx>
    </c:plotArea>
    <c:plotVisOnly val="1"/>
    <c:dispBlanksAs/>
    <c:showDLblsOverMax val="1"/>
  </c:chart>
  <c:txPr>
    <a:bodyPr/>
    <a:p>
      <a:pPr>
        <a:defRPr sz="1400" smtId="4294967295"/>
      </a:pPr>
      <a:endParaRPr sz="1400" smtId="4294967295"/>
    </a:p>
  </c:txPr>
  <c:externalData r:id="rId1"/>
</c:chartSpace>
</file>

<file path=ppt/charts/chart11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barChart>
        <c:barDir val="bar"/>
        <c:grouping val="cluster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Miltä tuntuisi, jos koulusi olisi kauempana kuin nyt?</c:v>
                </c:pt>
              </c:strCache>
            </c:strRef>
          </c:tx>
          <c:spPr>
            <a:solidFill>
              <a:srgbClr val="234C5A"/>
            </a:solidFill>
            <a:ln>
              <a:solidFill>
                <a:srgbClr val="234C5A"/>
              </a:solidFill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9%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dLbl>
              <c:idx val="1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39%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dLbl>
              <c:idx val="2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52%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txPr>
              <a:bodyPr/>
              <a:p>
                <a:pPr>
                  <a:defRPr sz="1200" smtId="4294967295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sz="1200" smtId="4294967295">
                  <a:solidFill>
                    <a:srgbClr val="FFFFFF"/>
                  </a:solidFill>
                  <a:latin typeface="Arial" pitchFamily="34" charset="0"/>
                </a:endParaR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/>
          </c:dLbls>
          <c:cat>
            <c:strRef>
              <c:f>Sheet1!$C$2:$C$4</c:f>
              <c:strCache>
                <c:ptCount val="3"/>
                <c:pt idx="0">
                  <c:v>Mukavalta</c:v>
                </c:pt>
                <c:pt idx="1">
                  <c:v>En osaa sanoa</c:v>
                </c:pt>
                <c:pt idx="2">
                  <c:v>Harmittaisi</c:v>
                </c:pt>
              </c:strCache>
            </c:strRef>
          </c:cat>
          <c:val>
            <c:numRef>
              <c:f>Sheet1!$D$2:$D$4</c:f>
              <c:numCache>
                <c:ptCount val="3"/>
                <c:pt idx="0">
                  <c:v>0.09</c:v>
                </c:pt>
                <c:pt idx="1">
                  <c:v>0.39</c:v>
                </c:pt>
                <c:pt idx="2">
                  <c:v>0.52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gapWidth/>
        <c:overlap/>
        <c:axId val="67451136"/>
        <c:axId val="66437120"/>
      </c:barChart>
      <c:catAx>
        <c:axId val="67451136"/>
        <c:scaling>
          <c:orientation val="maxMin"/>
        </c:scaling>
        <c:delete val="0"/>
        <c:axPos val="l"/>
        <c:majorGridlines>
          <c:spPr>
            <a:ln w="12700">
              <a:solidFill>
                <a:srgbClr val="E6E6E6"/>
              </a:solidFill>
            </a:ln>
          </c:spPr>
        </c:majorGridlines>
        <c:numFmt formatCode="General" sourceLinked="1"/>
        <c:majorTickMark val="out"/>
        <c:minorTickMark val="none"/>
        <c:tickLblPos val="low"/>
        <c:txPr>
          <a:bodyPr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sz="1200" smtId="4294967295">
              <a:solidFill>
                <a:srgbClr val="666666"/>
              </a:solidFill>
              <a:latin typeface="Arial" pitchFamily="34" charset="0"/>
            </a:endParaRPr>
          </a:p>
        </c:txPr>
        <c:crossAx val="66437120"/>
        <c:crosses val="autoZero"/>
        <c:auto val="0"/>
        <c:lblAlgn val="ctr"/>
        <c:lblOffset/>
        <c:noMultiLvlLbl val="0"/>
      </c:catAx>
      <c:valAx>
        <c:axId val="66437120"/>
        <c:scaling>
          <c:orientation/>
          <c:min val="0"/>
        </c:scaling>
        <c:delete val="0"/>
        <c:axPos val="b"/>
        <c:majorGridlines/>
        <c:numFmt formatCode="0%" sourceLinked="0"/>
        <c:majorTickMark val="out"/>
        <c:minorTickMark val="none"/>
        <c:tickLblPos val="high"/>
        <c:txPr>
          <a:bodyPr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sz="1200" smtId="4294967295">
              <a:solidFill>
                <a:srgbClr val="666666"/>
              </a:solidFill>
              <a:latin typeface="Arial" pitchFamily="34" charset="0"/>
            </a:endParaRPr>
          </a:p>
        </c:txPr>
        <c:crossAx val="67451136"/>
        <c:crosses val="autoZero"/>
        <c:crossBetween val="between"/>
      </c:valAx>
    </c:plotArea>
    <c:plotVisOnly val="1"/>
    <c:dispBlanksAs/>
    <c:showDLblsOverMax val="1"/>
  </c:chart>
  <c:txPr>
    <a:bodyPr/>
    <a:p>
      <a:pPr>
        <a:defRPr sz="1400" smtId="4294967295"/>
      </a:pPr>
      <a:endParaRPr sz="1400" smtId="4294967295"/>
    </a:p>
  </c:txPr>
  <c:externalData r:id="rId1"/>
</c:chartSpace>
</file>

<file path=ppt/charts/chart12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barChart>
        <c:barDir val="bar"/>
        <c:grouping val="cluster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Miltä tuntuisi, jos koulumatkasi pitenisi ja kulkisit kouluun bussilla tai taksilla?</c:v>
                </c:pt>
              </c:strCache>
            </c:strRef>
          </c:tx>
          <c:spPr>
            <a:solidFill>
              <a:srgbClr val="234C5A"/>
            </a:solidFill>
            <a:ln>
              <a:solidFill>
                <a:srgbClr val="234C5A"/>
              </a:solidFill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35%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dLbl>
              <c:idx val="1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44%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dLbl>
              <c:idx val="2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21%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txPr>
              <a:bodyPr/>
              <a:p>
                <a:pPr>
                  <a:defRPr sz="1200" smtId="4294967295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sz="1200" smtId="4294967295">
                  <a:solidFill>
                    <a:srgbClr val="FFFFFF"/>
                  </a:solidFill>
                  <a:latin typeface="Arial" pitchFamily="34" charset="0"/>
                </a:endParaR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/>
          </c:dLbls>
          <c:cat>
            <c:strRef>
              <c:f>Sheet1!$C$2:$C$4</c:f>
              <c:strCache>
                <c:ptCount val="3"/>
                <c:pt idx="0">
                  <c:v>Mukavalta</c:v>
                </c:pt>
                <c:pt idx="1">
                  <c:v>En osaa sanoa</c:v>
                </c:pt>
                <c:pt idx="2">
                  <c:v>Harmittaisi</c:v>
                </c:pt>
              </c:strCache>
            </c:strRef>
          </c:cat>
          <c:val>
            <c:numRef>
              <c:f>Sheet1!$D$2:$D$4</c:f>
              <c:numCache>
                <c:ptCount val="3"/>
                <c:pt idx="0">
                  <c:v>0.35</c:v>
                </c:pt>
                <c:pt idx="1">
                  <c:v>0.44</c:v>
                </c:pt>
                <c:pt idx="2">
                  <c:v>0.21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gapWidth/>
        <c:overlap/>
        <c:axId val="67451136"/>
        <c:axId val="66437120"/>
      </c:barChart>
      <c:catAx>
        <c:axId val="67451136"/>
        <c:scaling>
          <c:orientation val="maxMin"/>
        </c:scaling>
        <c:delete val="0"/>
        <c:axPos val="l"/>
        <c:majorGridlines>
          <c:spPr>
            <a:ln w="12700">
              <a:solidFill>
                <a:srgbClr val="E6E6E6"/>
              </a:solidFill>
            </a:ln>
          </c:spPr>
        </c:majorGridlines>
        <c:numFmt formatCode="General" sourceLinked="1"/>
        <c:majorTickMark val="out"/>
        <c:minorTickMark val="none"/>
        <c:tickLblPos val="low"/>
        <c:txPr>
          <a:bodyPr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sz="1200" smtId="4294967295">
              <a:solidFill>
                <a:srgbClr val="666666"/>
              </a:solidFill>
              <a:latin typeface="Arial" pitchFamily="34" charset="0"/>
            </a:endParaRPr>
          </a:p>
        </c:txPr>
        <c:crossAx val="66437120"/>
        <c:crosses val="autoZero"/>
        <c:auto val="0"/>
        <c:lblAlgn val="ctr"/>
        <c:lblOffset/>
        <c:noMultiLvlLbl val="0"/>
      </c:catAx>
      <c:valAx>
        <c:axId val="66437120"/>
        <c:scaling>
          <c:orientation/>
          <c:min val="0"/>
        </c:scaling>
        <c:delete val="0"/>
        <c:axPos val="b"/>
        <c:majorGridlines/>
        <c:numFmt formatCode="0%" sourceLinked="0"/>
        <c:majorTickMark val="out"/>
        <c:minorTickMark val="none"/>
        <c:tickLblPos val="high"/>
        <c:txPr>
          <a:bodyPr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sz="1200" smtId="4294967295">
              <a:solidFill>
                <a:srgbClr val="666666"/>
              </a:solidFill>
              <a:latin typeface="Arial" pitchFamily="34" charset="0"/>
            </a:endParaRPr>
          </a:p>
        </c:txPr>
        <c:crossAx val="67451136"/>
        <c:crosses val="autoZero"/>
        <c:crossBetween val="between"/>
      </c:valAx>
    </c:plotArea>
    <c:plotVisOnly val="1"/>
    <c:dispBlanksAs/>
    <c:showDLblsOverMax val="1"/>
  </c:chart>
  <c:txPr>
    <a:bodyPr/>
    <a:p>
      <a:pPr>
        <a:defRPr sz="1400" smtId="4294967295"/>
      </a:pPr>
      <a:endParaRPr sz="1400" smtId="4294967295"/>
    </a:p>
  </c:txPr>
  <c:externalData r:id="rId1"/>
</c:chartSpace>
</file>

<file path=ppt/charts/chart13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barChart>
        <c:barDir val="bar"/>
        <c:grouping val="cluster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Miltä tuntuisi, jos opettaja vaihtuisi?</c:v>
                </c:pt>
              </c:strCache>
            </c:strRef>
          </c:tx>
          <c:spPr>
            <a:solidFill>
              <a:srgbClr val="234C5A"/>
            </a:solidFill>
            <a:ln>
              <a:solidFill>
                <a:srgbClr val="234C5A"/>
              </a:solidFill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8%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dLbl>
              <c:idx val="1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47%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dLbl>
              <c:idx val="2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45%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txPr>
              <a:bodyPr/>
              <a:p>
                <a:pPr>
                  <a:defRPr sz="1200" smtId="4294967295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sz="1200" smtId="4294967295">
                  <a:solidFill>
                    <a:srgbClr val="FFFFFF"/>
                  </a:solidFill>
                  <a:latin typeface="Arial" pitchFamily="34" charset="0"/>
                </a:endParaR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/>
          </c:dLbls>
          <c:cat>
            <c:strRef>
              <c:f>Sheet1!$C$2:$C$4</c:f>
              <c:strCache>
                <c:ptCount val="3"/>
                <c:pt idx="0">
                  <c:v>Mukavalta</c:v>
                </c:pt>
                <c:pt idx="1">
                  <c:v>En osaa sanoa</c:v>
                </c:pt>
                <c:pt idx="2">
                  <c:v>Harmittaisi</c:v>
                </c:pt>
              </c:strCache>
            </c:strRef>
          </c:cat>
          <c:val>
            <c:numRef>
              <c:f>Sheet1!$D$2:$D$4</c:f>
              <c:numCache>
                <c:ptCount val="3"/>
                <c:pt idx="0">
                  <c:v>0.08</c:v>
                </c:pt>
                <c:pt idx="1">
                  <c:v>0.47</c:v>
                </c:pt>
                <c:pt idx="2">
                  <c:v>0.45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gapWidth/>
        <c:overlap/>
        <c:axId val="67451136"/>
        <c:axId val="66437120"/>
      </c:barChart>
      <c:catAx>
        <c:axId val="67451136"/>
        <c:scaling>
          <c:orientation val="maxMin"/>
        </c:scaling>
        <c:delete val="0"/>
        <c:axPos val="l"/>
        <c:majorGridlines>
          <c:spPr>
            <a:ln w="12700">
              <a:solidFill>
                <a:srgbClr val="E6E6E6"/>
              </a:solidFill>
            </a:ln>
          </c:spPr>
        </c:majorGridlines>
        <c:numFmt formatCode="General" sourceLinked="1"/>
        <c:majorTickMark val="out"/>
        <c:minorTickMark val="none"/>
        <c:tickLblPos val="low"/>
        <c:txPr>
          <a:bodyPr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sz="1200" smtId="4294967295">
              <a:solidFill>
                <a:srgbClr val="666666"/>
              </a:solidFill>
              <a:latin typeface="Arial" pitchFamily="34" charset="0"/>
            </a:endParaRPr>
          </a:p>
        </c:txPr>
        <c:crossAx val="66437120"/>
        <c:crosses val="autoZero"/>
        <c:auto val="0"/>
        <c:lblAlgn val="ctr"/>
        <c:lblOffset/>
        <c:noMultiLvlLbl val="0"/>
      </c:catAx>
      <c:valAx>
        <c:axId val="66437120"/>
        <c:scaling>
          <c:orientation/>
          <c:min val="0"/>
        </c:scaling>
        <c:delete val="0"/>
        <c:axPos val="b"/>
        <c:majorGridlines/>
        <c:numFmt formatCode="0%" sourceLinked="0"/>
        <c:majorTickMark val="out"/>
        <c:minorTickMark val="none"/>
        <c:tickLblPos val="high"/>
        <c:txPr>
          <a:bodyPr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sz="1200" smtId="4294967295">
              <a:solidFill>
                <a:srgbClr val="666666"/>
              </a:solidFill>
              <a:latin typeface="Arial" pitchFamily="34" charset="0"/>
            </a:endParaRPr>
          </a:p>
        </c:txPr>
        <c:crossAx val="67451136"/>
        <c:crosses val="autoZero"/>
        <c:crossBetween val="between"/>
      </c:valAx>
    </c:plotArea>
    <c:plotVisOnly val="1"/>
    <c:dispBlanksAs/>
    <c:showDLblsOverMax val="1"/>
  </c:chart>
  <c:txPr>
    <a:bodyPr/>
    <a:p>
      <a:pPr>
        <a:defRPr sz="1400" smtId="4294967295"/>
      </a:pPr>
      <a:endParaRPr sz="1400" smtId="4294967295"/>
    </a:p>
  </c:txPr>
  <c:externalData r:id="rId1"/>
</c:chartSpace>
</file>

<file path=ppt/charts/chart14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barChart>
        <c:barDir val="bar"/>
        <c:grouping val="cluster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Miltä tuntuisi, jos koulussasi olisi enemmän oppilaita?</c:v>
                </c:pt>
              </c:strCache>
            </c:strRef>
          </c:tx>
          <c:spPr>
            <a:solidFill>
              <a:srgbClr val="234C5A"/>
            </a:solidFill>
            <a:ln>
              <a:solidFill>
                <a:srgbClr val="234C5A"/>
              </a:solidFill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39%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dLbl>
              <c:idx val="1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53%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dLbl>
              <c:idx val="2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8%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txPr>
              <a:bodyPr/>
              <a:p>
                <a:pPr>
                  <a:defRPr sz="1200" smtId="4294967295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sz="1200" smtId="4294967295">
                  <a:solidFill>
                    <a:srgbClr val="FFFFFF"/>
                  </a:solidFill>
                  <a:latin typeface="Arial" pitchFamily="34" charset="0"/>
                </a:endParaR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/>
          </c:dLbls>
          <c:cat>
            <c:strRef>
              <c:f>Sheet1!$C$2:$C$4</c:f>
              <c:strCache>
                <c:ptCount val="3"/>
                <c:pt idx="0">
                  <c:v>Mukavalta</c:v>
                </c:pt>
                <c:pt idx="1">
                  <c:v>En osaa sanoa</c:v>
                </c:pt>
                <c:pt idx="2">
                  <c:v>Harmittaisi</c:v>
                </c:pt>
              </c:strCache>
            </c:strRef>
          </c:cat>
          <c:val>
            <c:numRef>
              <c:f>Sheet1!$D$2:$D$4</c:f>
              <c:numCache>
                <c:ptCount val="3"/>
                <c:pt idx="0">
                  <c:v>0.39</c:v>
                </c:pt>
                <c:pt idx="1">
                  <c:v>0.53</c:v>
                </c:pt>
                <c:pt idx="2">
                  <c:v>0.08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gapWidth/>
        <c:overlap/>
        <c:axId val="67451136"/>
        <c:axId val="66437120"/>
      </c:barChart>
      <c:catAx>
        <c:axId val="67451136"/>
        <c:scaling>
          <c:orientation val="maxMin"/>
        </c:scaling>
        <c:delete val="0"/>
        <c:axPos val="l"/>
        <c:majorGridlines>
          <c:spPr>
            <a:ln w="12700">
              <a:solidFill>
                <a:srgbClr val="E6E6E6"/>
              </a:solidFill>
            </a:ln>
          </c:spPr>
        </c:majorGridlines>
        <c:numFmt formatCode="General" sourceLinked="1"/>
        <c:majorTickMark val="out"/>
        <c:minorTickMark val="none"/>
        <c:tickLblPos val="low"/>
        <c:txPr>
          <a:bodyPr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sz="1200" smtId="4294967295">
              <a:solidFill>
                <a:srgbClr val="666666"/>
              </a:solidFill>
              <a:latin typeface="Arial" pitchFamily="34" charset="0"/>
            </a:endParaRPr>
          </a:p>
        </c:txPr>
        <c:crossAx val="66437120"/>
        <c:crosses val="autoZero"/>
        <c:auto val="0"/>
        <c:lblAlgn val="ctr"/>
        <c:lblOffset/>
        <c:noMultiLvlLbl val="0"/>
      </c:catAx>
      <c:valAx>
        <c:axId val="66437120"/>
        <c:scaling>
          <c:orientation/>
          <c:min val="0"/>
        </c:scaling>
        <c:delete val="0"/>
        <c:axPos val="b"/>
        <c:majorGridlines/>
        <c:numFmt formatCode="0%" sourceLinked="0"/>
        <c:majorTickMark val="out"/>
        <c:minorTickMark val="none"/>
        <c:tickLblPos val="high"/>
        <c:txPr>
          <a:bodyPr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sz="1200" smtId="4294967295">
              <a:solidFill>
                <a:srgbClr val="666666"/>
              </a:solidFill>
              <a:latin typeface="Arial" pitchFamily="34" charset="0"/>
            </a:endParaRPr>
          </a:p>
        </c:txPr>
        <c:crossAx val="67451136"/>
        <c:crosses val="autoZero"/>
        <c:crossBetween val="between"/>
      </c:valAx>
    </c:plotArea>
    <c:plotVisOnly val="1"/>
    <c:dispBlanksAs/>
    <c:showDLblsOverMax val="1"/>
  </c:chart>
  <c:txPr>
    <a:bodyPr/>
    <a:p>
      <a:pPr>
        <a:defRPr sz="1400" smtId="4294967295"/>
      </a:pPr>
      <a:endParaRPr sz="1400" smtId="4294967295"/>
    </a:p>
  </c:txPr>
  <c:externalData r:id="rId1"/>
</c:chartSpace>
</file>

<file path=ppt/charts/chart15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barChart>
        <c:barDir val="bar"/>
        <c:grouping val="cluster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Miltä tuntuisi, jos olisitkin eri luokalla nykyisten luokkakavereittesi kanssa?</c:v>
                </c:pt>
              </c:strCache>
            </c:strRef>
          </c:tx>
          <c:spPr>
            <a:solidFill>
              <a:srgbClr val="234C5A"/>
            </a:solidFill>
            <a:ln>
              <a:solidFill>
                <a:srgbClr val="234C5A"/>
              </a:solidFill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15%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dLbl>
              <c:idx val="1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41%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dLbl>
              <c:idx val="2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44%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txPr>
              <a:bodyPr/>
              <a:p>
                <a:pPr>
                  <a:defRPr sz="1200" smtId="4294967295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sz="1200" smtId="4294967295">
                  <a:solidFill>
                    <a:srgbClr val="FFFFFF"/>
                  </a:solidFill>
                  <a:latin typeface="Arial" pitchFamily="34" charset="0"/>
                </a:endParaR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/>
          </c:dLbls>
          <c:cat>
            <c:strRef>
              <c:f>Sheet1!$C$2:$C$4</c:f>
              <c:strCache>
                <c:ptCount val="3"/>
                <c:pt idx="0">
                  <c:v>Mukavalta</c:v>
                </c:pt>
                <c:pt idx="1">
                  <c:v>En osaa sanoa</c:v>
                </c:pt>
                <c:pt idx="2">
                  <c:v>Harmittaisi</c:v>
                </c:pt>
              </c:strCache>
            </c:strRef>
          </c:cat>
          <c:val>
            <c:numRef>
              <c:f>Sheet1!$D$2:$D$4</c:f>
              <c:numCache>
                <c:ptCount val="3"/>
                <c:pt idx="0">
                  <c:v>0.15</c:v>
                </c:pt>
                <c:pt idx="1">
                  <c:v>0.41</c:v>
                </c:pt>
                <c:pt idx="2">
                  <c:v>0.44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gapWidth/>
        <c:overlap/>
        <c:axId val="67451136"/>
        <c:axId val="66437120"/>
      </c:barChart>
      <c:catAx>
        <c:axId val="67451136"/>
        <c:scaling>
          <c:orientation val="maxMin"/>
        </c:scaling>
        <c:delete val="0"/>
        <c:axPos val="l"/>
        <c:majorGridlines>
          <c:spPr>
            <a:ln w="12700">
              <a:solidFill>
                <a:srgbClr val="E6E6E6"/>
              </a:solidFill>
            </a:ln>
          </c:spPr>
        </c:majorGridlines>
        <c:numFmt formatCode="General" sourceLinked="1"/>
        <c:majorTickMark val="out"/>
        <c:minorTickMark val="none"/>
        <c:tickLblPos val="low"/>
        <c:txPr>
          <a:bodyPr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sz="1200" smtId="4294967295">
              <a:solidFill>
                <a:srgbClr val="666666"/>
              </a:solidFill>
              <a:latin typeface="Arial" pitchFamily="34" charset="0"/>
            </a:endParaRPr>
          </a:p>
        </c:txPr>
        <c:crossAx val="66437120"/>
        <c:crosses val="autoZero"/>
        <c:auto val="0"/>
        <c:lblAlgn val="ctr"/>
        <c:lblOffset/>
        <c:noMultiLvlLbl val="0"/>
      </c:catAx>
      <c:valAx>
        <c:axId val="66437120"/>
        <c:scaling>
          <c:orientation/>
          <c:min val="0"/>
        </c:scaling>
        <c:delete val="0"/>
        <c:axPos val="b"/>
        <c:majorGridlines/>
        <c:numFmt formatCode="0%" sourceLinked="0"/>
        <c:majorTickMark val="out"/>
        <c:minorTickMark val="none"/>
        <c:tickLblPos val="high"/>
        <c:txPr>
          <a:bodyPr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sz="1200" smtId="4294967295">
              <a:solidFill>
                <a:srgbClr val="666666"/>
              </a:solidFill>
              <a:latin typeface="Arial" pitchFamily="34" charset="0"/>
            </a:endParaRPr>
          </a:p>
        </c:txPr>
        <c:crossAx val="67451136"/>
        <c:crosses val="autoZero"/>
        <c:crossBetween val="between"/>
      </c:valAx>
    </c:plotArea>
    <c:plotVisOnly val="1"/>
    <c:dispBlanksAs/>
    <c:showDLblsOverMax val="1"/>
  </c:chart>
  <c:txPr>
    <a:bodyPr/>
    <a:p>
      <a:pPr>
        <a:defRPr sz="1400" smtId="4294967295"/>
      </a:pPr>
      <a:endParaRPr sz="1400" smtId="4294967295"/>
    </a:p>
  </c:txPr>
  <c:externalData r:id="rId1"/>
</c:chartSpace>
</file>

<file path=ppt/charts/chart2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barChart>
        <c:barDir val="bar"/>
        <c:grouping val="cluster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Millä luokalla olet</c:v>
                </c:pt>
              </c:strCache>
            </c:strRef>
          </c:tx>
          <c:spPr>
            <a:solidFill>
              <a:srgbClr val="234C5A"/>
            </a:solidFill>
            <a:ln>
              <a:solidFill>
                <a:srgbClr val="234C5A"/>
              </a:solidFill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30%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dLbl>
              <c:idx val="1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70%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txPr>
              <a:bodyPr/>
              <a:p>
                <a:pPr>
                  <a:defRPr sz="1200" smtId="4294967295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sz="1200" smtId="4294967295">
                  <a:solidFill>
                    <a:srgbClr val="FFFFFF"/>
                  </a:solidFill>
                  <a:latin typeface="Arial" pitchFamily="34" charset="0"/>
                </a:endParaR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/>
          </c:dLbls>
          <c:cat>
            <c:strRef>
              <c:f>Sheet1!$C$2:$C$3</c:f>
              <c:strCache>
                <c:ptCount val="2"/>
                <c:pt idx="0">
                  <c:v>1. -  2. luokalla</c:v>
                </c:pt>
                <c:pt idx="1">
                  <c:v>3. - 6. luokalla</c:v>
                </c:pt>
              </c:strCache>
            </c:strRef>
          </c:cat>
          <c:val>
            <c:numRef>
              <c:f>Sheet1!$D$2:$D$3</c:f>
              <c:numCache>
                <c:ptCount val="2"/>
                <c:pt idx="0">
                  <c:v>0.3</c:v>
                </c:pt>
                <c:pt idx="1">
                  <c:v>0.7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gapWidth/>
        <c:overlap/>
        <c:axId val="67451136"/>
        <c:axId val="66437120"/>
      </c:barChart>
      <c:catAx>
        <c:axId val="67451136"/>
        <c:scaling>
          <c:orientation val="maxMin"/>
        </c:scaling>
        <c:delete val="0"/>
        <c:axPos val="l"/>
        <c:majorGridlines>
          <c:spPr>
            <a:ln w="12700">
              <a:solidFill>
                <a:srgbClr val="E6E6E6"/>
              </a:solidFill>
            </a:ln>
          </c:spPr>
        </c:majorGridlines>
        <c:numFmt formatCode="General" sourceLinked="1"/>
        <c:majorTickMark val="out"/>
        <c:minorTickMark val="none"/>
        <c:tickLblPos val="low"/>
        <c:txPr>
          <a:bodyPr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sz="1200" smtId="4294967295">
              <a:solidFill>
                <a:srgbClr val="666666"/>
              </a:solidFill>
              <a:latin typeface="Arial" pitchFamily="34" charset="0"/>
            </a:endParaRPr>
          </a:p>
        </c:txPr>
        <c:crossAx val="66437120"/>
        <c:crosses val="autoZero"/>
        <c:auto val="0"/>
        <c:lblAlgn val="ctr"/>
        <c:lblOffset/>
        <c:noMultiLvlLbl val="0"/>
      </c:catAx>
      <c:valAx>
        <c:axId val="66437120"/>
        <c:scaling>
          <c:orientation/>
          <c:min val="0"/>
        </c:scaling>
        <c:delete val="0"/>
        <c:axPos val="b"/>
        <c:majorGridlines/>
        <c:numFmt formatCode="0%" sourceLinked="0"/>
        <c:majorTickMark val="out"/>
        <c:minorTickMark val="none"/>
        <c:tickLblPos val="high"/>
        <c:txPr>
          <a:bodyPr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sz="1200" smtId="4294967295">
              <a:solidFill>
                <a:srgbClr val="666666"/>
              </a:solidFill>
              <a:latin typeface="Arial" pitchFamily="34" charset="0"/>
            </a:endParaRPr>
          </a:p>
        </c:txPr>
        <c:crossAx val="67451136"/>
        <c:crosses val="autoZero"/>
        <c:crossBetween val="between"/>
      </c:valAx>
    </c:plotArea>
    <c:plotVisOnly val="1"/>
    <c:dispBlanksAs/>
    <c:showDLblsOverMax val="1"/>
  </c:chart>
  <c:txPr>
    <a:bodyPr/>
    <a:p>
      <a:pPr>
        <a:defRPr sz="1400" smtId="4294967295"/>
      </a:pPr>
      <a:endParaRPr sz="1400" smtId="4294967295"/>
    </a:p>
  </c:txPr>
  <c:externalData r:id="rId1"/>
</c:chartSpace>
</file>

<file path=ppt/charts/chart3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barChart>
        <c:barDir val="bar"/>
        <c:grouping val="cluster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Millaiset ovat mielestäsi koulusi luokkatilat?</c:v>
                </c:pt>
              </c:strCache>
            </c:strRef>
          </c:tx>
          <c:spPr>
            <a:solidFill>
              <a:srgbClr val="234C5A"/>
            </a:solidFill>
            <a:ln>
              <a:solidFill>
                <a:srgbClr val="234C5A"/>
              </a:solidFill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89%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dLbl>
              <c:idx val="1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10%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dLbl>
              <c:idx val="2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1%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txPr>
              <a:bodyPr/>
              <a:p>
                <a:pPr>
                  <a:defRPr sz="1200" smtId="4294967295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sz="1200" smtId="4294967295">
                  <a:solidFill>
                    <a:srgbClr val="FFFFFF"/>
                  </a:solidFill>
                  <a:latin typeface="Arial" pitchFamily="34" charset="0"/>
                </a:endParaR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/>
          </c:dLbls>
          <c:cat>
            <c:strRef>
              <c:f>Sheet1!$C$2:$C$4</c:f>
              <c:strCache>
                <c:ptCount val="3"/>
                <c:pt idx="0">
                  <c:v>Hyvät</c:v>
                </c:pt>
                <c:pt idx="1">
                  <c:v>Tyydyttävät</c:v>
                </c:pt>
                <c:pt idx="2">
                  <c:v>Huonot</c:v>
                </c:pt>
              </c:strCache>
            </c:strRef>
          </c:cat>
          <c:val>
            <c:numRef>
              <c:f>Sheet1!$D$2:$D$4</c:f>
              <c:numCache>
                <c:ptCount val="3"/>
                <c:pt idx="0">
                  <c:v>0.89</c:v>
                </c:pt>
                <c:pt idx="1">
                  <c:v>0.1</c:v>
                </c:pt>
                <c:pt idx="2">
                  <c:v>0.01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gapWidth/>
        <c:overlap/>
        <c:axId val="67451136"/>
        <c:axId val="66437120"/>
      </c:barChart>
      <c:catAx>
        <c:axId val="67451136"/>
        <c:scaling>
          <c:orientation val="maxMin"/>
        </c:scaling>
        <c:delete val="0"/>
        <c:axPos val="l"/>
        <c:majorGridlines>
          <c:spPr>
            <a:ln w="12700">
              <a:solidFill>
                <a:srgbClr val="E6E6E6"/>
              </a:solidFill>
            </a:ln>
          </c:spPr>
        </c:majorGridlines>
        <c:numFmt formatCode="General" sourceLinked="1"/>
        <c:majorTickMark val="out"/>
        <c:minorTickMark val="none"/>
        <c:tickLblPos val="low"/>
        <c:txPr>
          <a:bodyPr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sz="1200" smtId="4294967295">
              <a:solidFill>
                <a:srgbClr val="666666"/>
              </a:solidFill>
              <a:latin typeface="Arial" pitchFamily="34" charset="0"/>
            </a:endParaRPr>
          </a:p>
        </c:txPr>
        <c:crossAx val="66437120"/>
        <c:crosses val="autoZero"/>
        <c:auto val="0"/>
        <c:lblAlgn val="ctr"/>
        <c:lblOffset/>
        <c:noMultiLvlLbl val="0"/>
      </c:catAx>
      <c:valAx>
        <c:axId val="66437120"/>
        <c:scaling>
          <c:orientation/>
          <c:min val="0"/>
        </c:scaling>
        <c:delete val="0"/>
        <c:axPos val="b"/>
        <c:majorGridlines/>
        <c:numFmt formatCode="0%" sourceLinked="0"/>
        <c:majorTickMark val="out"/>
        <c:minorTickMark val="none"/>
        <c:tickLblPos val="high"/>
        <c:txPr>
          <a:bodyPr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sz="1200" smtId="4294967295">
              <a:solidFill>
                <a:srgbClr val="666666"/>
              </a:solidFill>
              <a:latin typeface="Arial" pitchFamily="34" charset="0"/>
            </a:endParaRPr>
          </a:p>
        </c:txPr>
        <c:crossAx val="67451136"/>
        <c:crosses val="autoZero"/>
        <c:crossBetween val="between"/>
      </c:valAx>
    </c:plotArea>
    <c:plotVisOnly val="1"/>
    <c:dispBlanksAs/>
    <c:showDLblsOverMax val="1"/>
  </c:chart>
  <c:txPr>
    <a:bodyPr/>
    <a:p>
      <a:pPr>
        <a:defRPr sz="1400" smtId="4294967295"/>
      </a:pPr>
      <a:endParaRPr sz="1400" smtId="4294967295"/>
    </a:p>
  </c:txPr>
  <c:externalData r:id="rId1"/>
</c:chartSpace>
</file>

<file path=ppt/charts/chart4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barChart>
        <c:barDir val="bar"/>
        <c:grouping val="cluster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Millaiset ovat mielestäsi koulusi opetusvälineet?</c:v>
                </c:pt>
              </c:strCache>
            </c:strRef>
          </c:tx>
          <c:spPr>
            <a:solidFill>
              <a:srgbClr val="234C5A"/>
            </a:solidFill>
            <a:ln>
              <a:solidFill>
                <a:srgbClr val="234C5A"/>
              </a:solidFill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84%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dLbl>
              <c:idx val="1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15%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dLbl>
              <c:idx val="2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1%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txPr>
              <a:bodyPr/>
              <a:p>
                <a:pPr>
                  <a:defRPr sz="1200" smtId="4294967295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sz="1200" smtId="4294967295">
                  <a:solidFill>
                    <a:srgbClr val="FFFFFF"/>
                  </a:solidFill>
                  <a:latin typeface="Arial" pitchFamily="34" charset="0"/>
                </a:endParaR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/>
          </c:dLbls>
          <c:cat>
            <c:strRef>
              <c:f>Sheet1!$C$2:$C$4</c:f>
              <c:strCache>
                <c:ptCount val="3"/>
                <c:pt idx="0">
                  <c:v>Hyvät</c:v>
                </c:pt>
                <c:pt idx="1">
                  <c:v>Tyydyttävät</c:v>
                </c:pt>
                <c:pt idx="2">
                  <c:v>Huonot</c:v>
                </c:pt>
              </c:strCache>
            </c:strRef>
          </c:cat>
          <c:val>
            <c:numRef>
              <c:f>Sheet1!$D$2:$D$4</c:f>
              <c:numCache>
                <c:ptCount val="3"/>
                <c:pt idx="0">
                  <c:v>0.84</c:v>
                </c:pt>
                <c:pt idx="1">
                  <c:v>0.15</c:v>
                </c:pt>
                <c:pt idx="2">
                  <c:v>0.01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gapWidth/>
        <c:overlap/>
        <c:axId val="67451136"/>
        <c:axId val="66437120"/>
      </c:barChart>
      <c:catAx>
        <c:axId val="67451136"/>
        <c:scaling>
          <c:orientation val="maxMin"/>
        </c:scaling>
        <c:delete val="0"/>
        <c:axPos val="l"/>
        <c:majorGridlines>
          <c:spPr>
            <a:ln w="12700">
              <a:solidFill>
                <a:srgbClr val="E6E6E6"/>
              </a:solidFill>
            </a:ln>
          </c:spPr>
        </c:majorGridlines>
        <c:numFmt formatCode="General" sourceLinked="1"/>
        <c:majorTickMark val="out"/>
        <c:minorTickMark val="none"/>
        <c:tickLblPos val="low"/>
        <c:txPr>
          <a:bodyPr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sz="1200" smtId="4294967295">
              <a:solidFill>
                <a:srgbClr val="666666"/>
              </a:solidFill>
              <a:latin typeface="Arial" pitchFamily="34" charset="0"/>
            </a:endParaRPr>
          </a:p>
        </c:txPr>
        <c:crossAx val="66437120"/>
        <c:crosses val="autoZero"/>
        <c:auto val="0"/>
        <c:lblAlgn val="ctr"/>
        <c:lblOffset/>
        <c:noMultiLvlLbl val="0"/>
      </c:catAx>
      <c:valAx>
        <c:axId val="66437120"/>
        <c:scaling>
          <c:orientation/>
          <c:min val="0"/>
        </c:scaling>
        <c:delete val="0"/>
        <c:axPos val="b"/>
        <c:majorGridlines/>
        <c:numFmt formatCode="0%" sourceLinked="0"/>
        <c:majorTickMark val="out"/>
        <c:minorTickMark val="none"/>
        <c:tickLblPos val="high"/>
        <c:txPr>
          <a:bodyPr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sz="1200" smtId="4294967295">
              <a:solidFill>
                <a:srgbClr val="666666"/>
              </a:solidFill>
              <a:latin typeface="Arial" pitchFamily="34" charset="0"/>
            </a:endParaRPr>
          </a:p>
        </c:txPr>
        <c:crossAx val="67451136"/>
        <c:crosses val="autoZero"/>
        <c:crossBetween val="between"/>
      </c:valAx>
    </c:plotArea>
    <c:plotVisOnly val="1"/>
    <c:dispBlanksAs/>
    <c:showDLblsOverMax val="1"/>
  </c:chart>
  <c:txPr>
    <a:bodyPr/>
    <a:p>
      <a:pPr>
        <a:defRPr sz="1400" smtId="4294967295"/>
      </a:pPr>
      <a:endParaRPr sz="1400" smtId="4294967295"/>
    </a:p>
  </c:txPr>
  <c:externalData r:id="rId1"/>
</c:chartSpace>
</file>

<file path=ppt/charts/chart5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barChart>
        <c:barDir val="bar"/>
        <c:grouping val="cluster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Millaiset ovat mielestäsi koulusi ruoka ja ruokailutilat?</c:v>
                </c:pt>
              </c:strCache>
            </c:strRef>
          </c:tx>
          <c:spPr>
            <a:solidFill>
              <a:srgbClr val="234C5A"/>
            </a:solidFill>
            <a:ln>
              <a:solidFill>
                <a:srgbClr val="234C5A"/>
              </a:solidFill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72%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dLbl>
              <c:idx val="1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27%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dLbl>
              <c:idx val="2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1%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txPr>
              <a:bodyPr/>
              <a:p>
                <a:pPr>
                  <a:defRPr sz="1200" smtId="4294967295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sz="1200" smtId="4294967295">
                  <a:solidFill>
                    <a:srgbClr val="FFFFFF"/>
                  </a:solidFill>
                  <a:latin typeface="Arial" pitchFamily="34" charset="0"/>
                </a:endParaR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/>
          </c:dLbls>
          <c:cat>
            <c:strRef>
              <c:f>Sheet1!$C$2:$C$4</c:f>
              <c:strCache>
                <c:ptCount val="3"/>
                <c:pt idx="0">
                  <c:v>Hyvät</c:v>
                </c:pt>
                <c:pt idx="1">
                  <c:v>Tyydyttävät</c:v>
                </c:pt>
                <c:pt idx="2">
                  <c:v>Huonot</c:v>
                </c:pt>
              </c:strCache>
            </c:strRef>
          </c:cat>
          <c:val>
            <c:numRef>
              <c:f>Sheet1!$D$2:$D$4</c:f>
              <c:numCache>
                <c:ptCount val="3"/>
                <c:pt idx="0">
                  <c:v>0.72</c:v>
                </c:pt>
                <c:pt idx="1">
                  <c:v>0.27</c:v>
                </c:pt>
                <c:pt idx="2">
                  <c:v>0.01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gapWidth/>
        <c:overlap/>
        <c:axId val="67451136"/>
        <c:axId val="66437120"/>
      </c:barChart>
      <c:catAx>
        <c:axId val="67451136"/>
        <c:scaling>
          <c:orientation val="maxMin"/>
        </c:scaling>
        <c:delete val="0"/>
        <c:axPos val="l"/>
        <c:majorGridlines>
          <c:spPr>
            <a:ln w="12700">
              <a:solidFill>
                <a:srgbClr val="E6E6E6"/>
              </a:solidFill>
            </a:ln>
          </c:spPr>
        </c:majorGridlines>
        <c:numFmt formatCode="General" sourceLinked="1"/>
        <c:majorTickMark val="out"/>
        <c:minorTickMark val="none"/>
        <c:tickLblPos val="low"/>
        <c:txPr>
          <a:bodyPr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sz="1200" smtId="4294967295">
              <a:solidFill>
                <a:srgbClr val="666666"/>
              </a:solidFill>
              <a:latin typeface="Arial" pitchFamily="34" charset="0"/>
            </a:endParaRPr>
          </a:p>
        </c:txPr>
        <c:crossAx val="66437120"/>
        <c:crosses val="autoZero"/>
        <c:auto val="0"/>
        <c:lblAlgn val="ctr"/>
        <c:lblOffset/>
        <c:noMultiLvlLbl val="0"/>
      </c:catAx>
      <c:valAx>
        <c:axId val="66437120"/>
        <c:scaling>
          <c:orientation/>
          <c:min val="0"/>
        </c:scaling>
        <c:delete val="0"/>
        <c:axPos val="b"/>
        <c:majorGridlines/>
        <c:numFmt formatCode="0%" sourceLinked="0"/>
        <c:majorTickMark val="out"/>
        <c:minorTickMark val="none"/>
        <c:tickLblPos val="high"/>
        <c:txPr>
          <a:bodyPr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sz="1200" smtId="4294967295">
              <a:solidFill>
                <a:srgbClr val="666666"/>
              </a:solidFill>
              <a:latin typeface="Arial" pitchFamily="34" charset="0"/>
            </a:endParaRPr>
          </a:p>
        </c:txPr>
        <c:crossAx val="67451136"/>
        <c:crosses val="autoZero"/>
        <c:crossBetween val="between"/>
      </c:valAx>
    </c:plotArea>
    <c:plotVisOnly val="1"/>
    <c:dispBlanksAs/>
    <c:showDLblsOverMax val="1"/>
  </c:chart>
  <c:txPr>
    <a:bodyPr/>
    <a:p>
      <a:pPr>
        <a:defRPr sz="1400" smtId="4294967295"/>
      </a:pPr>
      <a:endParaRPr sz="1400" smtId="4294967295"/>
    </a:p>
  </c:txPr>
  <c:externalData r:id="rId1"/>
</c:chartSpace>
</file>

<file path=ppt/charts/chart6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barChart>
        <c:barDir val="bar"/>
        <c:grouping val="cluster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Millaiset ovat mielestäsi koulusi sisäliikuntatilat?</c:v>
                </c:pt>
              </c:strCache>
            </c:strRef>
          </c:tx>
          <c:spPr>
            <a:solidFill>
              <a:srgbClr val="234C5A"/>
            </a:solidFill>
            <a:ln>
              <a:solidFill>
                <a:srgbClr val="234C5A"/>
              </a:solidFill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93%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dLbl>
              <c:idx val="1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6%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dLbl>
              <c:idx val="2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1%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txPr>
              <a:bodyPr/>
              <a:p>
                <a:pPr>
                  <a:defRPr sz="1200" smtId="4294967295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sz="1200" smtId="4294967295">
                  <a:solidFill>
                    <a:srgbClr val="FFFFFF"/>
                  </a:solidFill>
                  <a:latin typeface="Arial" pitchFamily="34" charset="0"/>
                </a:endParaR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/>
          </c:dLbls>
          <c:cat>
            <c:strRef>
              <c:f>Sheet1!$C$2:$C$4</c:f>
              <c:strCache>
                <c:ptCount val="3"/>
                <c:pt idx="0">
                  <c:v>Hyvät</c:v>
                </c:pt>
                <c:pt idx="1">
                  <c:v>Tyydyttävät</c:v>
                </c:pt>
                <c:pt idx="2">
                  <c:v>Huonot</c:v>
                </c:pt>
              </c:strCache>
            </c:strRef>
          </c:cat>
          <c:val>
            <c:numRef>
              <c:f>Sheet1!$D$2:$D$4</c:f>
              <c:numCache>
                <c:ptCount val="3"/>
                <c:pt idx="0">
                  <c:v>0.93</c:v>
                </c:pt>
                <c:pt idx="1">
                  <c:v>0.06</c:v>
                </c:pt>
                <c:pt idx="2">
                  <c:v>0.01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gapWidth/>
        <c:overlap/>
        <c:axId val="67451136"/>
        <c:axId val="66437120"/>
      </c:barChart>
      <c:catAx>
        <c:axId val="67451136"/>
        <c:scaling>
          <c:orientation val="maxMin"/>
        </c:scaling>
        <c:delete val="0"/>
        <c:axPos val="l"/>
        <c:majorGridlines>
          <c:spPr>
            <a:ln w="12700">
              <a:solidFill>
                <a:srgbClr val="E6E6E6"/>
              </a:solidFill>
            </a:ln>
          </c:spPr>
        </c:majorGridlines>
        <c:numFmt formatCode="General" sourceLinked="1"/>
        <c:majorTickMark val="out"/>
        <c:minorTickMark val="none"/>
        <c:tickLblPos val="low"/>
        <c:txPr>
          <a:bodyPr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sz="1200" smtId="4294967295">
              <a:solidFill>
                <a:srgbClr val="666666"/>
              </a:solidFill>
              <a:latin typeface="Arial" pitchFamily="34" charset="0"/>
            </a:endParaRPr>
          </a:p>
        </c:txPr>
        <c:crossAx val="66437120"/>
        <c:crosses val="autoZero"/>
        <c:auto val="0"/>
        <c:lblAlgn val="ctr"/>
        <c:lblOffset/>
        <c:noMultiLvlLbl val="0"/>
      </c:catAx>
      <c:valAx>
        <c:axId val="66437120"/>
        <c:scaling>
          <c:orientation/>
          <c:min val="0"/>
        </c:scaling>
        <c:delete val="0"/>
        <c:axPos val="b"/>
        <c:majorGridlines/>
        <c:numFmt formatCode="0%" sourceLinked="0"/>
        <c:majorTickMark val="out"/>
        <c:minorTickMark val="none"/>
        <c:tickLblPos val="high"/>
        <c:txPr>
          <a:bodyPr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sz="1200" smtId="4294967295">
              <a:solidFill>
                <a:srgbClr val="666666"/>
              </a:solidFill>
              <a:latin typeface="Arial" pitchFamily="34" charset="0"/>
            </a:endParaRPr>
          </a:p>
        </c:txPr>
        <c:crossAx val="67451136"/>
        <c:crosses val="autoZero"/>
        <c:crossBetween val="between"/>
      </c:valAx>
    </c:plotArea>
    <c:plotVisOnly val="1"/>
    <c:dispBlanksAs/>
    <c:showDLblsOverMax val="1"/>
  </c:chart>
  <c:txPr>
    <a:bodyPr/>
    <a:p>
      <a:pPr>
        <a:defRPr sz="1400" smtId="4294967295"/>
      </a:pPr>
      <a:endParaRPr sz="1400" smtId="4294967295"/>
    </a:p>
  </c:txPr>
  <c:externalData r:id="rId1"/>
</c:chartSpace>
</file>

<file path=ppt/charts/chart7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barChart>
        <c:barDir val="bar"/>
        <c:grouping val="cluster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Millaiset ovat mielestäsi koulullasi mahdollisuudet ulkoliikuntaan?</c:v>
                </c:pt>
              </c:strCache>
            </c:strRef>
          </c:tx>
          <c:spPr>
            <a:solidFill>
              <a:srgbClr val="234C5A"/>
            </a:solidFill>
            <a:ln>
              <a:solidFill>
                <a:srgbClr val="234C5A"/>
              </a:solidFill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82%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dLbl>
              <c:idx val="1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17%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dLbl>
              <c:idx val="2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1%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txPr>
              <a:bodyPr/>
              <a:p>
                <a:pPr>
                  <a:defRPr sz="1200" smtId="4294967295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sz="1200" smtId="4294967295">
                  <a:solidFill>
                    <a:srgbClr val="FFFFFF"/>
                  </a:solidFill>
                  <a:latin typeface="Arial" pitchFamily="34" charset="0"/>
                </a:endParaR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/>
          </c:dLbls>
          <c:cat>
            <c:strRef>
              <c:f>Sheet1!$C$2:$C$4</c:f>
              <c:strCache>
                <c:ptCount val="3"/>
                <c:pt idx="0">
                  <c:v>Hyvät</c:v>
                </c:pt>
                <c:pt idx="1">
                  <c:v>Tyydyttävät</c:v>
                </c:pt>
                <c:pt idx="2">
                  <c:v>Huonot</c:v>
                </c:pt>
              </c:strCache>
            </c:strRef>
          </c:cat>
          <c:val>
            <c:numRef>
              <c:f>Sheet1!$D$2:$D$4</c:f>
              <c:numCache>
                <c:ptCount val="3"/>
                <c:pt idx="0">
                  <c:v>0.82</c:v>
                </c:pt>
                <c:pt idx="1">
                  <c:v>0.17</c:v>
                </c:pt>
                <c:pt idx="2">
                  <c:v>0.01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gapWidth/>
        <c:overlap/>
        <c:axId val="67451136"/>
        <c:axId val="66437120"/>
      </c:barChart>
      <c:catAx>
        <c:axId val="67451136"/>
        <c:scaling>
          <c:orientation val="maxMin"/>
        </c:scaling>
        <c:delete val="0"/>
        <c:axPos val="l"/>
        <c:majorGridlines>
          <c:spPr>
            <a:ln w="12700">
              <a:solidFill>
                <a:srgbClr val="E6E6E6"/>
              </a:solidFill>
            </a:ln>
          </c:spPr>
        </c:majorGridlines>
        <c:numFmt formatCode="General" sourceLinked="1"/>
        <c:majorTickMark val="out"/>
        <c:minorTickMark val="none"/>
        <c:tickLblPos val="low"/>
        <c:txPr>
          <a:bodyPr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sz="1200" smtId="4294967295">
              <a:solidFill>
                <a:srgbClr val="666666"/>
              </a:solidFill>
              <a:latin typeface="Arial" pitchFamily="34" charset="0"/>
            </a:endParaRPr>
          </a:p>
        </c:txPr>
        <c:crossAx val="66437120"/>
        <c:crosses val="autoZero"/>
        <c:auto val="0"/>
        <c:lblAlgn val="ctr"/>
        <c:lblOffset/>
        <c:noMultiLvlLbl val="0"/>
      </c:catAx>
      <c:valAx>
        <c:axId val="66437120"/>
        <c:scaling>
          <c:orientation/>
          <c:min val="0"/>
        </c:scaling>
        <c:delete val="0"/>
        <c:axPos val="b"/>
        <c:majorGridlines/>
        <c:numFmt formatCode="0%" sourceLinked="0"/>
        <c:majorTickMark val="out"/>
        <c:minorTickMark val="none"/>
        <c:tickLblPos val="high"/>
        <c:txPr>
          <a:bodyPr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sz="1200" smtId="4294967295">
              <a:solidFill>
                <a:srgbClr val="666666"/>
              </a:solidFill>
              <a:latin typeface="Arial" pitchFamily="34" charset="0"/>
            </a:endParaRPr>
          </a:p>
        </c:txPr>
        <c:crossAx val="67451136"/>
        <c:crosses val="autoZero"/>
        <c:crossBetween val="between"/>
      </c:valAx>
    </c:plotArea>
    <c:plotVisOnly val="1"/>
    <c:dispBlanksAs/>
    <c:showDLblsOverMax val="1"/>
  </c:chart>
  <c:txPr>
    <a:bodyPr/>
    <a:p>
      <a:pPr>
        <a:defRPr sz="1400" smtId="4294967295"/>
      </a:pPr>
      <a:endParaRPr sz="1400" smtId="4294967295"/>
    </a:p>
  </c:txPr>
  <c:externalData r:id="rId1"/>
</c:chartSpace>
</file>

<file path=ppt/charts/chart8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barChart>
        <c:barDir val="bar"/>
        <c:grouping val="cluster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Jos koulusi päätettäisiin sulkea, missä koulussa haluaisit tai olisi järkevää jatkaa opiskeluasi?</c:v>
                </c:pt>
              </c:strCache>
            </c:strRef>
          </c:tx>
          <c:spPr>
            <a:solidFill>
              <a:srgbClr val="234C5A"/>
            </a:solidFill>
            <a:ln>
              <a:solidFill>
                <a:srgbClr val="234C5A"/>
              </a:solidFill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12%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dLbl>
              <c:idx val="1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54%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dLbl>
              <c:idx val="2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13%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dLbl>
              <c:idx val="3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10%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dLbl>
              <c:idx val="4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14%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dLbl>
              <c:idx val="5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12%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txPr>
              <a:bodyPr/>
              <a:p>
                <a:pPr>
                  <a:defRPr sz="1200" smtId="4294967295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sz="1200" smtId="4294967295">
                  <a:solidFill>
                    <a:srgbClr val="FFFFFF"/>
                  </a:solidFill>
                  <a:latin typeface="Arial" pitchFamily="34" charset="0"/>
                </a:endParaR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/>
          </c:dLbls>
          <c:cat>
            <c:strRef>
              <c:f>Sheet1!$C$2:$C$7</c:f>
              <c:strCache>
                <c:ptCount val="6"/>
                <c:pt idx="0">
                  <c:v>Juho Oksan kouluun</c:v>
                </c:pt>
                <c:pt idx="1">
                  <c:v>Jauhinkankaan kouluun</c:v>
                </c:pt>
                <c:pt idx="2">
                  <c:v>Lehtopään kouluun</c:v>
                </c:pt>
                <c:pt idx="3">
                  <c:v>Matkanivan kouluun</c:v>
                </c:pt>
                <c:pt idx="4">
                  <c:v>Petäjäskosken kouluun</c:v>
                </c:pt>
                <c:pt idx="5">
                  <c:v>Piipsjärven kouluun</c:v>
                </c:pt>
              </c:strCache>
            </c:strRef>
          </c:cat>
          <c:val>
            <c:numRef>
              <c:f>Sheet1!$D$2:$D$7</c:f>
              <c:numCache>
                <c:ptCount val="6"/>
                <c:pt idx="0">
                  <c:v>0.12</c:v>
                </c:pt>
                <c:pt idx="1">
                  <c:v>0.54</c:v>
                </c:pt>
                <c:pt idx="2">
                  <c:v>0.13</c:v>
                </c:pt>
                <c:pt idx="3">
                  <c:v>0.1</c:v>
                </c:pt>
                <c:pt idx="4">
                  <c:v>0.14</c:v>
                </c:pt>
                <c:pt idx="5">
                  <c:v>0.12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gapWidth/>
        <c:overlap/>
        <c:axId val="67451136"/>
        <c:axId val="66437120"/>
      </c:barChart>
      <c:catAx>
        <c:axId val="67451136"/>
        <c:scaling>
          <c:orientation val="maxMin"/>
        </c:scaling>
        <c:delete val="0"/>
        <c:axPos val="l"/>
        <c:majorGridlines>
          <c:spPr>
            <a:ln w="12700">
              <a:solidFill>
                <a:srgbClr val="E6E6E6"/>
              </a:solidFill>
            </a:ln>
          </c:spPr>
        </c:majorGridlines>
        <c:numFmt formatCode="General" sourceLinked="1"/>
        <c:majorTickMark val="out"/>
        <c:minorTickMark val="none"/>
        <c:tickLblPos val="low"/>
        <c:txPr>
          <a:bodyPr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sz="1200" smtId="4294967295">
              <a:solidFill>
                <a:srgbClr val="666666"/>
              </a:solidFill>
              <a:latin typeface="Arial" pitchFamily="34" charset="0"/>
            </a:endParaRPr>
          </a:p>
        </c:txPr>
        <c:crossAx val="66437120"/>
        <c:crosses val="autoZero"/>
        <c:auto val="0"/>
        <c:lblAlgn val="ctr"/>
        <c:lblOffset/>
        <c:noMultiLvlLbl val="0"/>
      </c:catAx>
      <c:valAx>
        <c:axId val="66437120"/>
        <c:scaling>
          <c:orientation/>
          <c:min val="0"/>
        </c:scaling>
        <c:delete val="0"/>
        <c:axPos val="b"/>
        <c:majorGridlines/>
        <c:numFmt formatCode="0%" sourceLinked="0"/>
        <c:majorTickMark val="out"/>
        <c:minorTickMark val="none"/>
        <c:tickLblPos val="high"/>
        <c:txPr>
          <a:bodyPr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sz="1200" smtId="4294967295">
              <a:solidFill>
                <a:srgbClr val="666666"/>
              </a:solidFill>
              <a:latin typeface="Arial" pitchFamily="34" charset="0"/>
            </a:endParaRPr>
          </a:p>
        </c:txPr>
        <c:crossAx val="67451136"/>
        <c:crosses val="autoZero"/>
        <c:crossBetween val="between"/>
      </c:valAx>
    </c:plotArea>
    <c:plotVisOnly val="1"/>
    <c:dispBlanksAs/>
    <c:showDLblsOverMax val="1"/>
  </c:chart>
  <c:txPr>
    <a:bodyPr/>
    <a:p>
      <a:pPr>
        <a:defRPr sz="1400" smtId="4294967295"/>
      </a:pPr>
      <a:endParaRPr sz="1400" smtId="4294967295"/>
    </a:p>
  </c:txPr>
  <c:externalData r:id="rId1"/>
</c:chartSpace>
</file>

<file path=ppt/charts/chart9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barChart>
        <c:barDir val="bar"/>
        <c:grouping val="cluster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MIltä tuntuu olla nykyisessä koulussasi?</c:v>
                </c:pt>
              </c:strCache>
            </c:strRef>
          </c:tx>
          <c:spPr>
            <a:solidFill>
              <a:srgbClr val="234C5A"/>
            </a:solidFill>
            <a:ln>
              <a:solidFill>
                <a:srgbClr val="234C5A"/>
              </a:solidFill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82%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dLbl>
              <c:idx val="1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17%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dLbl>
              <c:idx val="2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1%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txPr>
              <a:bodyPr/>
              <a:p>
                <a:pPr>
                  <a:defRPr sz="1200" smtId="4294967295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sz="1200" smtId="4294967295">
                  <a:solidFill>
                    <a:srgbClr val="FFFFFF"/>
                  </a:solidFill>
                  <a:latin typeface="Arial" pitchFamily="34" charset="0"/>
                </a:endParaR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/>
          </c:dLbls>
          <c:cat>
            <c:strRef>
              <c:f>Sheet1!$C$2:$C$4</c:f>
              <c:strCache>
                <c:ptCount val="3"/>
                <c:pt idx="0">
                  <c:v>Mukavalta</c:v>
                </c:pt>
                <c:pt idx="1">
                  <c:v>Neutraali</c:v>
                </c:pt>
                <c:pt idx="2">
                  <c:v>Harmittaa</c:v>
                </c:pt>
              </c:strCache>
            </c:strRef>
          </c:cat>
          <c:val>
            <c:numRef>
              <c:f>Sheet1!$D$2:$D$4</c:f>
              <c:numCache>
                <c:ptCount val="3"/>
                <c:pt idx="0">
                  <c:v>0.82</c:v>
                </c:pt>
                <c:pt idx="1">
                  <c:v>0.17</c:v>
                </c:pt>
                <c:pt idx="2">
                  <c:v>0.01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gapWidth/>
        <c:overlap/>
        <c:axId val="67451136"/>
        <c:axId val="66437120"/>
      </c:barChart>
      <c:catAx>
        <c:axId val="67451136"/>
        <c:scaling>
          <c:orientation val="maxMin"/>
        </c:scaling>
        <c:delete val="0"/>
        <c:axPos val="l"/>
        <c:majorGridlines>
          <c:spPr>
            <a:ln w="12700">
              <a:solidFill>
                <a:srgbClr val="E6E6E6"/>
              </a:solidFill>
            </a:ln>
          </c:spPr>
        </c:majorGridlines>
        <c:numFmt formatCode="General" sourceLinked="1"/>
        <c:majorTickMark val="out"/>
        <c:minorTickMark val="none"/>
        <c:tickLblPos val="low"/>
        <c:txPr>
          <a:bodyPr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sz="1200" smtId="4294967295">
              <a:solidFill>
                <a:srgbClr val="666666"/>
              </a:solidFill>
              <a:latin typeface="Arial" pitchFamily="34" charset="0"/>
            </a:endParaRPr>
          </a:p>
        </c:txPr>
        <c:crossAx val="66437120"/>
        <c:crosses val="autoZero"/>
        <c:auto val="0"/>
        <c:lblAlgn val="ctr"/>
        <c:lblOffset/>
        <c:noMultiLvlLbl val="0"/>
      </c:catAx>
      <c:valAx>
        <c:axId val="66437120"/>
        <c:scaling>
          <c:orientation/>
          <c:min val="0"/>
        </c:scaling>
        <c:delete val="0"/>
        <c:axPos val="b"/>
        <c:majorGridlines/>
        <c:numFmt formatCode="0%" sourceLinked="0"/>
        <c:majorTickMark val="out"/>
        <c:minorTickMark val="none"/>
        <c:tickLblPos val="high"/>
        <c:txPr>
          <a:bodyPr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sz="1200" smtId="4294967295">
              <a:solidFill>
                <a:srgbClr val="666666"/>
              </a:solidFill>
              <a:latin typeface="Arial" pitchFamily="34" charset="0"/>
            </a:endParaRPr>
          </a:p>
        </c:txPr>
        <c:crossAx val="67451136"/>
        <c:crosses val="autoZero"/>
        <c:crossBetween val="between"/>
      </c:valAx>
    </c:plotArea>
    <c:plotVisOnly val="1"/>
    <c:dispBlanksAs/>
    <c:showDLblsOverMax val="1"/>
  </c:chart>
  <c:txPr>
    <a:bodyPr/>
    <a:p>
      <a:pPr>
        <a:defRPr sz="1400" smtId="4294967295"/>
      </a:pPr>
      <a:endParaRPr sz="1400" smtId="4294967295"/>
    </a:p>
  </c:txPr>
  <c:externalData r:id="rId1"/>
</c:chartSpace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Title Slide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Title 1" title="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 title=""/>
          <p:cNvSpPr>
            <a:spLocks noGrp="1"/>
          </p:cNvSpPr>
          <p:nvPr>
            <p:ph type="subTitle" idx="1"/>
          </p:nvPr>
        </p:nvSpPr>
        <p:spPr/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 title="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044C80D8-F81A-4356-B1A4-1558A4E77272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5" name="Footer Placeholder 4" title="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 title="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Title and Vertical Text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Title 1" title="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 title="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 title="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1BC8ED40-2BB9-4391-A0F0-5E860982E1A0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5" name="Footer Placeholder 4" title="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 title="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Vertical Title and Text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 title=""/>
          <p:cNvSpPr>
            <a:spLocks noGrp="1"/>
          </p:cNvSpPr>
          <p:nvPr>
            <p:ph type="title" orient="vert"/>
          </p:nvPr>
        </p:nvSpPr>
        <p:spPr/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 title="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 title="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D4F36F50-3EC2-4A16-B40D-581BED2EE63F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5" name="Footer Placeholder 4" title="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 title="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Title and Content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Title 1" title="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 title="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 title="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7C37ADBC-A7B6-41FF-8D76-F5BE59F2334C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5" name="Footer Placeholder 4" title="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 title="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Section Header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Title 1" title=""/>
          <p:cNvSpPr>
            <a:spLocks noGrp="1"/>
          </p:cNvSpPr>
          <p:nvPr>
            <p:ph type="title"/>
          </p:nvPr>
        </p:nvSpPr>
        <p:spPr/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 title=""/>
          <p:cNvSpPr>
            <a:spLocks noGrp="1"/>
          </p:cNvSpPr>
          <p:nvPr>
            <p:ph type="body" idx="1"/>
          </p:nvPr>
        </p:nvSpPr>
        <p:spPr/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 title="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542C061D-07F1-488B-A878-908D563C9F65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5" name="Footer Placeholder 4" title="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 title="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Two Content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Title 1" title="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 title=""/>
          <p:cNvSpPr>
            <a:spLocks noGrp="1"/>
          </p:cNvSpPr>
          <p:nvPr>
            <p:ph sz="half" idx="1"/>
          </p:nvPr>
        </p:nvSpPr>
        <p:spPr/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 title=""/>
          <p:cNvSpPr>
            <a:spLocks noGrp="1"/>
          </p:cNvSpPr>
          <p:nvPr>
            <p:ph sz="half" idx="2"/>
          </p:nvPr>
        </p:nvSpPr>
        <p:spPr/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 title=""/>
          <p:cNvSpPr>
            <a:spLocks noGrp="1"/>
          </p:cNvSpPr>
          <p:nvPr>
            <p:ph type="dt" sz="half" idx="3"/>
          </p:nvPr>
        </p:nvSpPr>
        <p:spPr/>
        <p:txBody>
          <a:bodyPr/>
          <a:lstStyle/>
          <a:p>
            <a:fld id="{15CBA263-B148-4282-8E24-B12E8FCCB1BB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6" name="Footer Placeholder 5" title="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 title="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Comparison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Title 1" title="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 title=""/>
          <p:cNvSpPr>
            <a:spLocks noGrp="1"/>
          </p:cNvSpPr>
          <p:nvPr>
            <p:ph type="body" idx="1"/>
          </p:nvPr>
        </p:nvSpPr>
        <p:spPr/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 title=""/>
          <p:cNvSpPr>
            <a:spLocks noGrp="1"/>
          </p:cNvSpPr>
          <p:nvPr>
            <p:ph sz="half" idx="2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 title=""/>
          <p:cNvSpPr>
            <a:spLocks noGrp="1"/>
          </p:cNvSpPr>
          <p:nvPr>
            <p:ph type="body" sz="quarter" idx="3"/>
          </p:nvPr>
        </p:nvSpPr>
        <p:spPr/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 title=""/>
          <p:cNvSpPr>
            <a:spLocks noGrp="1"/>
          </p:cNvSpPr>
          <p:nvPr>
            <p:ph sz="quarter" idx="4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 title=""/>
          <p:cNvSpPr>
            <a:spLocks noGrp="1"/>
          </p:cNvSpPr>
          <p:nvPr>
            <p:ph type="dt" sz="half" idx="5"/>
          </p:nvPr>
        </p:nvSpPr>
        <p:spPr/>
        <p:txBody>
          <a:bodyPr/>
          <a:lstStyle/>
          <a:p>
            <a:fld id="{2480DFB6-AFA5-4EF7-966D-7E859A493D9E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8" name="Footer Placeholder 7" title=""/>
          <p:cNvSpPr>
            <a:spLocks noGrp="1"/>
          </p:cNvSpPr>
          <p:nvPr>
            <p:ph type="ftr" sz="quarter" idx="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 title="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Title Only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Title 1" title="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 title=""/>
          <p:cNvSpPr>
            <a:spLocks noGrp="1"/>
          </p:cNvSpPr>
          <p:nvPr>
            <p:ph type="dt" sz="half" idx="1"/>
          </p:nvPr>
        </p:nvSpPr>
        <p:spPr/>
        <p:txBody>
          <a:bodyPr/>
          <a:lstStyle/>
          <a:p>
            <a:fld id="{DC076B3B-8E43-4A53-A790-C3C11F5D590B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4" name="Footer Placeholder 3" title=""/>
          <p:cNvSpPr>
            <a:spLocks noGrp="1"/>
          </p:cNvSpPr>
          <p:nvPr>
            <p:ph type="ftr" sz="quarter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 title=""/>
          <p:cNvSpPr>
            <a:spLocks noGrp="1"/>
          </p:cNvSpPr>
          <p:nvPr>
            <p:ph type="sldNum" sz="quarter" idx="3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Blank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Date Placeholder 1" title=""/>
          <p:cNvSpPr>
            <a:spLocks noGrp="1"/>
          </p:cNvSpPr>
          <p:nvPr>
            <p:ph type="dt" sz="half"/>
          </p:nvPr>
        </p:nvSpPr>
        <p:spPr/>
        <p:txBody>
          <a:bodyPr/>
          <a:lstStyle/>
          <a:p>
            <a:fld id="{26DD27B3-0FAB-4098-A64C-8370C175F101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3" name="Footer Placeholder 2" title=""/>
          <p:cNvSpPr>
            <a:spLocks noGrp="1"/>
          </p:cNvSpPr>
          <p:nvPr>
            <p:ph type="ftr"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 title="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Content with Caption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Title 1" title="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 title="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 title=""/>
          <p:cNvSpPr>
            <a:spLocks noGrp="1"/>
          </p:cNvSpPr>
          <p:nvPr>
            <p:ph type="body" sz="half" idx="2"/>
          </p:nvPr>
        </p:nvSpPr>
        <p:spPr/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 title=""/>
          <p:cNvSpPr>
            <a:spLocks noGrp="1"/>
          </p:cNvSpPr>
          <p:nvPr>
            <p:ph type="dt" sz="half" idx="3"/>
          </p:nvPr>
        </p:nvSpPr>
        <p:spPr/>
        <p:txBody>
          <a:bodyPr/>
          <a:lstStyle/>
          <a:p>
            <a:fld id="{3BE6857E-85DE-49B8-975F-4218E0C5CAF7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6" name="Footer Placeholder 5" title="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 title="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Picture with Caption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Title 1" title="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 title=""/>
          <p:cNvSpPr>
            <a:spLocks noGrp="1"/>
          </p:cNvSpPr>
          <p:nvPr>
            <p:ph type="pic" idx="1"/>
          </p:nvPr>
        </p:nvSpPr>
        <p:spPr/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 title=""/>
          <p:cNvSpPr>
            <a:spLocks noGrp="1"/>
          </p:cNvSpPr>
          <p:nvPr>
            <p:ph type="body" sz="half" idx="2"/>
          </p:nvPr>
        </p:nvSpPr>
        <p:spPr/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 title=""/>
          <p:cNvSpPr>
            <a:spLocks noGrp="1"/>
          </p:cNvSpPr>
          <p:nvPr>
            <p:ph type="dt" sz="half" idx="3"/>
          </p:nvPr>
        </p:nvSpPr>
        <p:spPr/>
        <p:txBody>
          <a:bodyPr/>
          <a:lstStyle/>
          <a:p>
            <a:fld id="{DB5A9B80-5C91-4B5D-B9BE-C0F416CC78E8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6" name="Footer Placeholder 5" title="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 title="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Title Placeholder 1" title="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 title="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 title="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5" name="Footer Placeholder 4" title="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 title="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chart" Target="../charts/chart5.xml" /></Relationships>
</file>

<file path=ppt/slides/_rels/slide1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chart" Target="../charts/chart6.xml" /></Relationships>
</file>

<file path=ppt/slides/_rels/slide1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chart" Target="../charts/chart7.xml" /></Relationships>
</file>

<file path=ppt/slides/_rels/slide1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chart" Target="../charts/chart8.xml" /></Relationships>
</file>

<file path=ppt/slides/_rels/slide1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chart" Target="../charts/chart9.xml" /></Relationships>
</file>

<file path=ppt/slides/_rels/slide1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chart" Target="../charts/chart1.xml" /></Relationships>
</file>

<file path=ppt/slides/_rels/slide2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chart" Target="../charts/chart10.xml" /></Relationships>
</file>

<file path=ppt/slides/_rels/slide2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2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chart" Target="../charts/chart11.xml" /></Relationships>
</file>

<file path=ppt/slides/_rels/slide2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2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chart" Target="../charts/chart12.xml" /></Relationships>
</file>

<file path=ppt/slides/_rels/slide2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2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chart" Target="../charts/chart13.xml" /></Relationships>
</file>

<file path=ppt/slides/_rels/slide2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2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chart" Target="../charts/chart14.xml" /></Relationships>
</file>

<file path=ppt/slides/_rels/slide2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3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chart" Target="../charts/chart15.xml" /></Relationships>
</file>

<file path=ppt/slides/_rels/slide3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chart" Target="../charts/chart2.xml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chart" Target="../charts/chart3.xml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chart" Target="../charts/chart4.xml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slide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New shape" title=""/>
          <p:cNvSpPr/>
          <p:nvPr/>
        </p:nvSpPr>
        <p:spPr>
          <a:xfrm>
            <a:off x="254000" y="254000"/>
            <a:ext cx="11684000" cy="635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ctr"/>
          <a:lstStyle/>
          <a:p>
            <a:pPr algn="ctr"/>
            <a:r>
              <a:rPr sz="2000" b="1" i="0" u="none">
                <a:solidFill>
                  <a:srgbClr val="333333"/>
                </a:solidFill>
                <a:latin typeface="Arial"/>
              </a:rPr>
              <a:t>Perusraportti</a:t>
            </a:r>
          </a:p>
          <a:p>
            <a:pPr algn="ctr"/>
            <a:r>
              <a:rPr sz="2000" b="1" i="0" u="none">
                <a:solidFill>
                  <a:srgbClr val="333333"/>
                </a:solidFill>
                <a:latin typeface="Arial"/>
              </a:rPr>
              <a:t>Kouluverkkokysely ala-kouluille</a:t>
            </a:r>
          </a:p>
          <a:p>
            <a:pPr algn="ctr"/>
            <a:r>
              <a:rPr sz="1400" b="0" i="0" u="none">
                <a:solidFill>
                  <a:srgbClr val="333333"/>
                </a:solidFill>
                <a:latin typeface="Arial"/>
              </a:rPr>
              <a:t>Näytetään 253 vastaajaa kyselyn vastaajien kokonaismäärästä 484 </a:t>
            </a:r>
          </a:p>
        </p:txBody>
      </p:sp>
    </p:spTree>
  </p:cSld>
  <p:clrMapOvr>
    <a:masterClrMapping/>
  </p:clrMapOvr>
  <p:transition/>
  <p:timing/>
</p:sld>
</file>

<file path=ppt/slides/slide10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New shape" title="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5. Millaiset ovat mielestäsi koulusi ruoka ja ruokailutilat?</a:t>
            </a:r>
          </a:p>
        </p:txBody>
      </p:sp>
      <p:sp>
        <p:nvSpPr>
          <p:cNvPr id="3" name="New shape" title=""/>
          <p:cNvSpPr/>
          <p:nvPr/>
        </p:nvSpPr>
        <p:spPr>
          <a:xfrm>
            <a:off x="254000" y="6578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178</a:t>
            </a:r>
          </a:p>
        </p:txBody>
      </p:sp>
      <p:graphicFrame>
        <p:nvGraphicFramePr>
          <p:cNvPr id="4" name="ChartObject" title=""/>
          <p:cNvGraphicFramePr/>
          <p:nvPr/>
        </p:nvGraphicFramePr>
        <p:xfrm>
          <a:off x="254000" y="1031240"/>
          <a:ext cx="8255000" cy="5080000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</p:spTree>
  </p:cSld>
  <p:clrMapOvr>
    <a:masterClrMapping/>
  </p:clrMapOvr>
  <p:transition/>
  <p:timing/>
</p:sld>
</file>

<file path=ppt/slides/slide1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New shape" title="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5. Millaiset ovat mielestäsi koulusi ruoka ja ruokailutilat?</a:t>
            </a:r>
          </a:p>
        </p:txBody>
      </p:sp>
      <p:sp>
        <p:nvSpPr>
          <p:cNvPr id="3" name="New shape" title=""/>
          <p:cNvSpPr/>
          <p:nvPr/>
        </p:nvSpPr>
        <p:spPr>
          <a:xfrm>
            <a:off x="254000" y="6578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178</a:t>
            </a:r>
          </a:p>
        </p:txBody>
      </p:sp>
      <p:graphicFrame>
        <p:nvGraphicFramePr>
          <p:cNvPr id="4" name="New Table" title=""/>
          <p:cNvGraphicFramePr>
            <a:graphicFrameLocks noGrp="1"/>
          </p:cNvGraphicFramePr>
          <p:nvPr/>
        </p:nvGraphicFramePr>
        <p:xfrm>
          <a:off x="254000" y="1031240"/>
          <a:ext cx="11684000" cy="1097280"/>
        </p:xfrm>
        <a:graphic>
          <a:graphicData uri="http://schemas.openxmlformats.org/drawingml/2006/table">
            <a:tbl>
              <a:tblPr firstRow="1" bandRow="1"/>
              <a:tblGrid>
                <a:gridCol w="3894667"/>
                <a:gridCol w="3894667"/>
                <a:gridCol w="3894667"/>
              </a:tblGrid>
              <a:tr h="0">
                <a:tc>
                  <a:txBody>
                    <a:bodyPr/>
                    <a:lstStyle/>
                    <a:p>
                      <a:pPr algn="ctr"/>
                      <a:endParaRPr sz="1200" b="1" i="0" u="none">
                        <a:solidFill>
                          <a:srgbClr val="333333"/>
                        </a:solidFill>
                        <a:latin typeface="Arial" pitchFamily="34" charset="0"/>
                      </a:endParaRP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n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Prosentti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Hyvät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72,5%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Tyydyttävät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48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27,0%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Huonot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0,6%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/>
</p:sld>
</file>

<file path=ppt/slides/slide1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New shape" title="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6. Millaiset ovat mielestäsi koulusi sisäliikuntatilat?</a:t>
            </a:r>
          </a:p>
        </p:txBody>
      </p:sp>
      <p:sp>
        <p:nvSpPr>
          <p:cNvPr id="3" name="New shape" title=""/>
          <p:cNvSpPr/>
          <p:nvPr/>
        </p:nvSpPr>
        <p:spPr>
          <a:xfrm>
            <a:off x="254000" y="6578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178</a:t>
            </a:r>
          </a:p>
        </p:txBody>
      </p:sp>
      <p:graphicFrame>
        <p:nvGraphicFramePr>
          <p:cNvPr id="4" name="ChartObject" title=""/>
          <p:cNvGraphicFramePr/>
          <p:nvPr/>
        </p:nvGraphicFramePr>
        <p:xfrm>
          <a:off x="254000" y="1031240"/>
          <a:ext cx="8255000" cy="5080000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</p:spTree>
  </p:cSld>
  <p:clrMapOvr>
    <a:masterClrMapping/>
  </p:clrMapOvr>
  <p:transition/>
  <p:timing/>
</p:sld>
</file>

<file path=ppt/slides/slide13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New shape" title="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6. Millaiset ovat mielestäsi koulusi sisäliikuntatilat?</a:t>
            </a:r>
          </a:p>
        </p:txBody>
      </p:sp>
      <p:sp>
        <p:nvSpPr>
          <p:cNvPr id="3" name="New shape" title=""/>
          <p:cNvSpPr/>
          <p:nvPr/>
        </p:nvSpPr>
        <p:spPr>
          <a:xfrm>
            <a:off x="254000" y="6578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178</a:t>
            </a:r>
          </a:p>
        </p:txBody>
      </p:sp>
      <p:graphicFrame>
        <p:nvGraphicFramePr>
          <p:cNvPr id="4" name="New Table" title=""/>
          <p:cNvGraphicFramePr>
            <a:graphicFrameLocks noGrp="1"/>
          </p:cNvGraphicFramePr>
          <p:nvPr/>
        </p:nvGraphicFramePr>
        <p:xfrm>
          <a:off x="254000" y="1031240"/>
          <a:ext cx="11684000" cy="1097280"/>
        </p:xfrm>
        <a:graphic>
          <a:graphicData uri="http://schemas.openxmlformats.org/drawingml/2006/table">
            <a:tbl>
              <a:tblPr firstRow="1" bandRow="1"/>
              <a:tblGrid>
                <a:gridCol w="3894667"/>
                <a:gridCol w="3894667"/>
                <a:gridCol w="3894667"/>
              </a:tblGrid>
              <a:tr h="0">
                <a:tc>
                  <a:txBody>
                    <a:bodyPr/>
                    <a:lstStyle/>
                    <a:p>
                      <a:pPr algn="ctr"/>
                      <a:endParaRPr sz="1200" b="1" i="0" u="none">
                        <a:solidFill>
                          <a:srgbClr val="333333"/>
                        </a:solidFill>
                        <a:latin typeface="Arial" pitchFamily="34" charset="0"/>
                      </a:endParaRP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n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Prosentti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Hyvät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166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93,2%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Tyydyttävät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11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6,2%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Huonot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0,6%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/>
</p:sld>
</file>

<file path=ppt/slides/slide14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New shape" title="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7. Millaiset ovat mielestäsi koulullasi mahdollisuudet ulkoliikuntaan?</a:t>
            </a:r>
          </a:p>
        </p:txBody>
      </p:sp>
      <p:sp>
        <p:nvSpPr>
          <p:cNvPr id="3" name="New shape" title=""/>
          <p:cNvSpPr/>
          <p:nvPr/>
        </p:nvSpPr>
        <p:spPr>
          <a:xfrm>
            <a:off x="254000" y="6578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179</a:t>
            </a:r>
          </a:p>
        </p:txBody>
      </p:sp>
      <p:graphicFrame>
        <p:nvGraphicFramePr>
          <p:cNvPr id="4" name="ChartObject" title=""/>
          <p:cNvGraphicFramePr/>
          <p:nvPr/>
        </p:nvGraphicFramePr>
        <p:xfrm>
          <a:off x="254000" y="1031240"/>
          <a:ext cx="8255000" cy="5080000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</p:spTree>
  </p:cSld>
  <p:clrMapOvr>
    <a:masterClrMapping/>
  </p:clrMapOvr>
  <p:transition/>
  <p:timing/>
</p:sld>
</file>

<file path=ppt/slides/slide15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New shape" title="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7. Millaiset ovat mielestäsi koulullasi mahdollisuudet ulkoliikuntaan?</a:t>
            </a:r>
          </a:p>
        </p:txBody>
      </p:sp>
      <p:sp>
        <p:nvSpPr>
          <p:cNvPr id="3" name="New shape" title=""/>
          <p:cNvSpPr/>
          <p:nvPr/>
        </p:nvSpPr>
        <p:spPr>
          <a:xfrm>
            <a:off x="254000" y="6578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179</a:t>
            </a:r>
          </a:p>
        </p:txBody>
      </p:sp>
      <p:graphicFrame>
        <p:nvGraphicFramePr>
          <p:cNvPr id="4" name="New Table" title=""/>
          <p:cNvGraphicFramePr>
            <a:graphicFrameLocks noGrp="1"/>
          </p:cNvGraphicFramePr>
          <p:nvPr/>
        </p:nvGraphicFramePr>
        <p:xfrm>
          <a:off x="254000" y="1031240"/>
          <a:ext cx="11684000" cy="1097280"/>
        </p:xfrm>
        <a:graphic>
          <a:graphicData uri="http://schemas.openxmlformats.org/drawingml/2006/table">
            <a:tbl>
              <a:tblPr firstRow="1" bandRow="1"/>
              <a:tblGrid>
                <a:gridCol w="3894667"/>
                <a:gridCol w="3894667"/>
                <a:gridCol w="3894667"/>
              </a:tblGrid>
              <a:tr h="0">
                <a:tc>
                  <a:txBody>
                    <a:bodyPr/>
                    <a:lstStyle/>
                    <a:p>
                      <a:pPr algn="ctr"/>
                      <a:endParaRPr sz="1200" b="1" i="0" u="none">
                        <a:solidFill>
                          <a:srgbClr val="333333"/>
                        </a:solidFill>
                        <a:latin typeface="Arial" pitchFamily="34" charset="0"/>
                      </a:endParaRP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n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Prosentti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Hyvät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82,1%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Tyydyttävät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30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16,8%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Huonot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1,1%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/>
</p:sld>
</file>

<file path=ppt/slides/slide16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New shape" title="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8. Jos koulusi päätettäisiin sulkea, missä koulussa haluaisit tai olisi järkevää jatkaa opiskeluasi?</a:t>
            </a:r>
          </a:p>
        </p:txBody>
      </p:sp>
      <p:sp>
        <p:nvSpPr>
          <p:cNvPr id="3" name="New shape" title=""/>
          <p:cNvSpPr/>
          <p:nvPr/>
        </p:nvSpPr>
        <p:spPr>
          <a:xfrm>
            <a:off x="254000" y="6578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166, valittujen vastausten lukumäärä: 191</a:t>
            </a:r>
          </a:p>
        </p:txBody>
      </p:sp>
      <p:graphicFrame>
        <p:nvGraphicFramePr>
          <p:cNvPr id="4" name="ChartObject" title=""/>
          <p:cNvGraphicFramePr/>
          <p:nvPr/>
        </p:nvGraphicFramePr>
        <p:xfrm>
          <a:off x="254000" y="1031240"/>
          <a:ext cx="8255000" cy="5080000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</p:spTree>
  </p:cSld>
  <p:clrMapOvr>
    <a:masterClrMapping/>
  </p:clrMapOvr>
  <p:transition/>
  <p:timing/>
</p:sld>
</file>

<file path=ppt/slides/slide17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New shape" title="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8. Jos koulusi päätettäisiin sulkea, missä koulussa haluaisit tai olisi järkevää jatkaa opiskeluasi?</a:t>
            </a:r>
          </a:p>
        </p:txBody>
      </p:sp>
      <p:sp>
        <p:nvSpPr>
          <p:cNvPr id="3" name="New shape" title=""/>
          <p:cNvSpPr/>
          <p:nvPr/>
        </p:nvSpPr>
        <p:spPr>
          <a:xfrm>
            <a:off x="254000" y="6578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166, valittujen vastausten lukumäärä: 191</a:t>
            </a:r>
          </a:p>
        </p:txBody>
      </p:sp>
      <p:graphicFrame>
        <p:nvGraphicFramePr>
          <p:cNvPr id="4" name="New Table" title=""/>
          <p:cNvGraphicFramePr>
            <a:graphicFrameLocks noGrp="1"/>
          </p:cNvGraphicFramePr>
          <p:nvPr/>
        </p:nvGraphicFramePr>
        <p:xfrm>
          <a:off x="254000" y="1031240"/>
          <a:ext cx="11684000" cy="1920240"/>
        </p:xfrm>
        <a:graphic>
          <a:graphicData uri="http://schemas.openxmlformats.org/drawingml/2006/table">
            <a:tbl>
              <a:tblPr firstRow="1" bandRow="1"/>
              <a:tblGrid>
                <a:gridCol w="3894667"/>
                <a:gridCol w="3894667"/>
                <a:gridCol w="3894667"/>
              </a:tblGrid>
              <a:tr h="0">
                <a:tc>
                  <a:txBody>
                    <a:bodyPr/>
                    <a:lstStyle/>
                    <a:p>
                      <a:pPr algn="ctr"/>
                      <a:endParaRPr sz="1200" b="1" i="0" u="none">
                        <a:solidFill>
                          <a:srgbClr val="333333"/>
                        </a:solidFill>
                        <a:latin typeface="Arial" pitchFamily="34" charset="0"/>
                      </a:endParaRP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n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Prosentti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Juho Oksan kouluun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12,0%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Jauhinkankaan kouluun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90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54,2%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Lehtopään kouluun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13,3%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Matkanivan kouluun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16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9,6%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Petäjäskosken kouluun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13,9%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Piipsjärven kouluun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20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12,0%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/>
</p:sld>
</file>

<file path=ppt/slides/slide18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New shape" title="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9. MIltä tuntuu olla nykyisessä koulussasi?</a:t>
            </a:r>
          </a:p>
        </p:txBody>
      </p:sp>
      <p:sp>
        <p:nvSpPr>
          <p:cNvPr id="3" name="New shape" title=""/>
          <p:cNvSpPr/>
          <p:nvPr/>
        </p:nvSpPr>
        <p:spPr>
          <a:xfrm>
            <a:off x="254000" y="6578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248</a:t>
            </a:r>
          </a:p>
        </p:txBody>
      </p:sp>
      <p:graphicFrame>
        <p:nvGraphicFramePr>
          <p:cNvPr id="4" name="ChartObject" title=""/>
          <p:cNvGraphicFramePr/>
          <p:nvPr/>
        </p:nvGraphicFramePr>
        <p:xfrm>
          <a:off x="254000" y="1031240"/>
          <a:ext cx="8255000" cy="5080000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</p:spTree>
  </p:cSld>
  <p:clrMapOvr>
    <a:masterClrMapping/>
  </p:clrMapOvr>
  <p:transition/>
  <p:timing/>
</p:sld>
</file>

<file path=ppt/slides/slide19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New shape" title="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9. MIltä tuntuu olla nykyisessä koulussasi?</a:t>
            </a:r>
          </a:p>
        </p:txBody>
      </p:sp>
      <p:sp>
        <p:nvSpPr>
          <p:cNvPr id="3" name="New shape" title=""/>
          <p:cNvSpPr/>
          <p:nvPr/>
        </p:nvSpPr>
        <p:spPr>
          <a:xfrm>
            <a:off x="254000" y="6578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248</a:t>
            </a:r>
          </a:p>
        </p:txBody>
      </p:sp>
      <p:graphicFrame>
        <p:nvGraphicFramePr>
          <p:cNvPr id="4" name="New Table" title=""/>
          <p:cNvGraphicFramePr>
            <a:graphicFrameLocks noGrp="1"/>
          </p:cNvGraphicFramePr>
          <p:nvPr/>
        </p:nvGraphicFramePr>
        <p:xfrm>
          <a:off x="254000" y="1031240"/>
          <a:ext cx="11684000" cy="1097280"/>
        </p:xfrm>
        <a:graphic>
          <a:graphicData uri="http://schemas.openxmlformats.org/drawingml/2006/table">
            <a:tbl>
              <a:tblPr firstRow="1" bandRow="1"/>
              <a:tblGrid>
                <a:gridCol w="3894667"/>
                <a:gridCol w="3894667"/>
                <a:gridCol w="3894667"/>
              </a:tblGrid>
              <a:tr h="0">
                <a:tc>
                  <a:txBody>
                    <a:bodyPr/>
                    <a:lstStyle/>
                    <a:p>
                      <a:pPr algn="ctr"/>
                      <a:endParaRPr sz="1200" b="1" i="0" u="none">
                        <a:solidFill>
                          <a:srgbClr val="333333"/>
                        </a:solidFill>
                        <a:latin typeface="Arial" pitchFamily="34" charset="0"/>
                      </a:endParaRP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n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Prosentti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Mukavalta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82,3%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Neutraali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42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16,9%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Harmittaa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0,8%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New shape" title="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1. Valitse nykyinen koulusi</a:t>
            </a:r>
          </a:p>
        </p:txBody>
      </p:sp>
      <p:sp>
        <p:nvSpPr>
          <p:cNvPr id="3" name="New shape" title=""/>
          <p:cNvSpPr/>
          <p:nvPr/>
        </p:nvSpPr>
        <p:spPr>
          <a:xfrm>
            <a:off x="254000" y="6578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253</a:t>
            </a:r>
          </a:p>
        </p:txBody>
      </p:sp>
      <p:graphicFrame>
        <p:nvGraphicFramePr>
          <p:cNvPr id="4" name="ChartObject" title=""/>
          <p:cNvGraphicFramePr/>
          <p:nvPr/>
        </p:nvGraphicFramePr>
        <p:xfrm>
          <a:off x="254000" y="1031240"/>
          <a:ext cx="8255000" cy="5080000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</p:spTree>
  </p:cSld>
  <p:clrMapOvr>
    <a:masterClrMapping/>
  </p:clrMapOvr>
  <p:transition/>
  <p:timing/>
</p:sld>
</file>

<file path=ppt/slides/slide20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New shape" title="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10. Miltä tuntuisi, jos luokkaasi tulisi uusia oppilaita?</a:t>
            </a:r>
          </a:p>
        </p:txBody>
      </p:sp>
      <p:sp>
        <p:nvSpPr>
          <p:cNvPr id="3" name="New shape" title=""/>
          <p:cNvSpPr/>
          <p:nvPr/>
        </p:nvSpPr>
        <p:spPr>
          <a:xfrm>
            <a:off x="254000" y="6578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251</a:t>
            </a:r>
          </a:p>
        </p:txBody>
      </p:sp>
      <p:graphicFrame>
        <p:nvGraphicFramePr>
          <p:cNvPr id="4" name="ChartObject" title=""/>
          <p:cNvGraphicFramePr/>
          <p:nvPr/>
        </p:nvGraphicFramePr>
        <p:xfrm>
          <a:off x="254000" y="1031240"/>
          <a:ext cx="8255000" cy="5080000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</p:spTree>
  </p:cSld>
  <p:clrMapOvr>
    <a:masterClrMapping/>
  </p:clrMapOvr>
  <p:transition/>
  <p:timing/>
</p:sld>
</file>

<file path=ppt/slides/slide2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New shape" title="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10. Miltä tuntuisi, jos luokkaasi tulisi uusia oppilaita?</a:t>
            </a:r>
          </a:p>
        </p:txBody>
      </p:sp>
      <p:sp>
        <p:nvSpPr>
          <p:cNvPr id="3" name="New shape" title=""/>
          <p:cNvSpPr/>
          <p:nvPr/>
        </p:nvSpPr>
        <p:spPr>
          <a:xfrm>
            <a:off x="254000" y="6578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251</a:t>
            </a:r>
          </a:p>
        </p:txBody>
      </p:sp>
      <p:graphicFrame>
        <p:nvGraphicFramePr>
          <p:cNvPr id="4" name="New Table" title=""/>
          <p:cNvGraphicFramePr>
            <a:graphicFrameLocks noGrp="1"/>
          </p:cNvGraphicFramePr>
          <p:nvPr/>
        </p:nvGraphicFramePr>
        <p:xfrm>
          <a:off x="254000" y="1031240"/>
          <a:ext cx="11684000" cy="1097280"/>
        </p:xfrm>
        <a:graphic>
          <a:graphicData uri="http://schemas.openxmlformats.org/drawingml/2006/table">
            <a:tbl>
              <a:tblPr firstRow="1" bandRow="1"/>
              <a:tblGrid>
                <a:gridCol w="3894667"/>
                <a:gridCol w="3894667"/>
                <a:gridCol w="3894667"/>
              </a:tblGrid>
              <a:tr h="0">
                <a:tc>
                  <a:txBody>
                    <a:bodyPr/>
                    <a:lstStyle/>
                    <a:p>
                      <a:pPr algn="ctr"/>
                      <a:endParaRPr sz="1200" b="1" i="0" u="none">
                        <a:solidFill>
                          <a:srgbClr val="333333"/>
                        </a:solidFill>
                        <a:latin typeface="Arial" pitchFamily="34" charset="0"/>
                      </a:endParaRP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n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Prosentti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Mukavalta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69,3%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En osaa sanoa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71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28,3%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Harmittaisi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2,4%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/>
</p:sld>
</file>

<file path=ppt/slides/slide2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New shape" title="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11. Miltä tuntuisi, jos koulusi olisi kauempana kuin nyt?</a:t>
            </a:r>
          </a:p>
        </p:txBody>
      </p:sp>
      <p:sp>
        <p:nvSpPr>
          <p:cNvPr id="3" name="New shape" title=""/>
          <p:cNvSpPr/>
          <p:nvPr/>
        </p:nvSpPr>
        <p:spPr>
          <a:xfrm>
            <a:off x="254000" y="6578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245</a:t>
            </a:r>
          </a:p>
        </p:txBody>
      </p:sp>
      <p:graphicFrame>
        <p:nvGraphicFramePr>
          <p:cNvPr id="4" name="ChartObject" title=""/>
          <p:cNvGraphicFramePr/>
          <p:nvPr/>
        </p:nvGraphicFramePr>
        <p:xfrm>
          <a:off x="254000" y="1031240"/>
          <a:ext cx="8255000" cy="5080000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</p:spTree>
  </p:cSld>
  <p:clrMapOvr>
    <a:masterClrMapping/>
  </p:clrMapOvr>
  <p:transition/>
  <p:timing/>
</p:sld>
</file>

<file path=ppt/slides/slide23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New shape" title="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11. Miltä tuntuisi, jos koulusi olisi kauempana kuin nyt?</a:t>
            </a:r>
          </a:p>
        </p:txBody>
      </p:sp>
      <p:sp>
        <p:nvSpPr>
          <p:cNvPr id="3" name="New shape" title=""/>
          <p:cNvSpPr/>
          <p:nvPr/>
        </p:nvSpPr>
        <p:spPr>
          <a:xfrm>
            <a:off x="254000" y="6578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245</a:t>
            </a:r>
          </a:p>
        </p:txBody>
      </p:sp>
      <p:graphicFrame>
        <p:nvGraphicFramePr>
          <p:cNvPr id="4" name="New Table" title=""/>
          <p:cNvGraphicFramePr>
            <a:graphicFrameLocks noGrp="1"/>
          </p:cNvGraphicFramePr>
          <p:nvPr/>
        </p:nvGraphicFramePr>
        <p:xfrm>
          <a:off x="254000" y="1031240"/>
          <a:ext cx="11684000" cy="1097280"/>
        </p:xfrm>
        <a:graphic>
          <a:graphicData uri="http://schemas.openxmlformats.org/drawingml/2006/table">
            <a:tbl>
              <a:tblPr firstRow="1" bandRow="1"/>
              <a:tblGrid>
                <a:gridCol w="3894667"/>
                <a:gridCol w="3894667"/>
                <a:gridCol w="3894667"/>
              </a:tblGrid>
              <a:tr h="0">
                <a:tc>
                  <a:txBody>
                    <a:bodyPr/>
                    <a:lstStyle/>
                    <a:p>
                      <a:pPr algn="ctr"/>
                      <a:endParaRPr sz="1200" b="1" i="0" u="none">
                        <a:solidFill>
                          <a:srgbClr val="333333"/>
                        </a:solidFill>
                        <a:latin typeface="Arial" pitchFamily="34" charset="0"/>
                      </a:endParaRP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n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Prosentti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Mukavalta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9,4%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En osaa sanoa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96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39,2%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Harmittaisi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51,4%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/>
</p:sld>
</file>

<file path=ppt/slides/slide24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New shape" title="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12. Miltä tuntuisi, jos koulumatkasi pitenisi ja kulkisit kouluun bussilla tai taksilla?</a:t>
            </a:r>
          </a:p>
        </p:txBody>
      </p:sp>
      <p:sp>
        <p:nvSpPr>
          <p:cNvPr id="3" name="New shape" title=""/>
          <p:cNvSpPr/>
          <p:nvPr/>
        </p:nvSpPr>
        <p:spPr>
          <a:xfrm>
            <a:off x="254000" y="6578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245</a:t>
            </a:r>
          </a:p>
        </p:txBody>
      </p:sp>
      <p:graphicFrame>
        <p:nvGraphicFramePr>
          <p:cNvPr id="4" name="ChartObject" title=""/>
          <p:cNvGraphicFramePr/>
          <p:nvPr/>
        </p:nvGraphicFramePr>
        <p:xfrm>
          <a:off x="254000" y="1031240"/>
          <a:ext cx="8255000" cy="5080000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</p:spTree>
  </p:cSld>
  <p:clrMapOvr>
    <a:masterClrMapping/>
  </p:clrMapOvr>
  <p:transition/>
  <p:timing/>
</p:sld>
</file>

<file path=ppt/slides/slide25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New shape" title="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12. Miltä tuntuisi, jos koulumatkasi pitenisi ja kulkisit kouluun bussilla tai taksilla?</a:t>
            </a:r>
          </a:p>
        </p:txBody>
      </p:sp>
      <p:sp>
        <p:nvSpPr>
          <p:cNvPr id="3" name="New shape" title=""/>
          <p:cNvSpPr/>
          <p:nvPr/>
        </p:nvSpPr>
        <p:spPr>
          <a:xfrm>
            <a:off x="254000" y="6578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245</a:t>
            </a:r>
          </a:p>
        </p:txBody>
      </p:sp>
      <p:graphicFrame>
        <p:nvGraphicFramePr>
          <p:cNvPr id="4" name="New Table" title=""/>
          <p:cNvGraphicFramePr>
            <a:graphicFrameLocks noGrp="1"/>
          </p:cNvGraphicFramePr>
          <p:nvPr/>
        </p:nvGraphicFramePr>
        <p:xfrm>
          <a:off x="254000" y="1031240"/>
          <a:ext cx="11684000" cy="1097280"/>
        </p:xfrm>
        <a:graphic>
          <a:graphicData uri="http://schemas.openxmlformats.org/drawingml/2006/table">
            <a:tbl>
              <a:tblPr firstRow="1" bandRow="1"/>
              <a:tblGrid>
                <a:gridCol w="3894667"/>
                <a:gridCol w="3894667"/>
                <a:gridCol w="3894667"/>
              </a:tblGrid>
              <a:tr h="0">
                <a:tc>
                  <a:txBody>
                    <a:bodyPr/>
                    <a:lstStyle/>
                    <a:p>
                      <a:pPr algn="ctr"/>
                      <a:endParaRPr sz="1200" b="1" i="0" u="none">
                        <a:solidFill>
                          <a:srgbClr val="333333"/>
                        </a:solidFill>
                        <a:latin typeface="Arial" pitchFamily="34" charset="0"/>
                      </a:endParaRP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n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Prosentti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Mukavalta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34,7%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En osaa sanoa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109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44,5%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Harmittaisi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20,8%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/>
</p:sld>
</file>

<file path=ppt/slides/slide26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New shape" title="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13. Miltä tuntuisi, jos opettaja vaihtuisi?</a:t>
            </a:r>
          </a:p>
        </p:txBody>
      </p:sp>
      <p:sp>
        <p:nvSpPr>
          <p:cNvPr id="3" name="New shape" title=""/>
          <p:cNvSpPr/>
          <p:nvPr/>
        </p:nvSpPr>
        <p:spPr>
          <a:xfrm>
            <a:off x="254000" y="6578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247</a:t>
            </a:r>
          </a:p>
        </p:txBody>
      </p:sp>
      <p:graphicFrame>
        <p:nvGraphicFramePr>
          <p:cNvPr id="4" name="ChartObject" title=""/>
          <p:cNvGraphicFramePr/>
          <p:nvPr/>
        </p:nvGraphicFramePr>
        <p:xfrm>
          <a:off x="254000" y="1031240"/>
          <a:ext cx="8255000" cy="5080000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</p:spTree>
  </p:cSld>
  <p:clrMapOvr>
    <a:masterClrMapping/>
  </p:clrMapOvr>
  <p:transition/>
  <p:timing/>
</p:sld>
</file>

<file path=ppt/slides/slide27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New shape" title="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13. Miltä tuntuisi, jos opettaja vaihtuisi?</a:t>
            </a:r>
          </a:p>
        </p:txBody>
      </p:sp>
      <p:sp>
        <p:nvSpPr>
          <p:cNvPr id="3" name="New shape" title=""/>
          <p:cNvSpPr/>
          <p:nvPr/>
        </p:nvSpPr>
        <p:spPr>
          <a:xfrm>
            <a:off x="254000" y="6578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247</a:t>
            </a:r>
          </a:p>
        </p:txBody>
      </p:sp>
      <p:graphicFrame>
        <p:nvGraphicFramePr>
          <p:cNvPr id="4" name="New Table" title=""/>
          <p:cNvGraphicFramePr>
            <a:graphicFrameLocks noGrp="1"/>
          </p:cNvGraphicFramePr>
          <p:nvPr/>
        </p:nvGraphicFramePr>
        <p:xfrm>
          <a:off x="254000" y="1031240"/>
          <a:ext cx="11684000" cy="1097280"/>
        </p:xfrm>
        <a:graphic>
          <a:graphicData uri="http://schemas.openxmlformats.org/drawingml/2006/table">
            <a:tbl>
              <a:tblPr firstRow="1" bandRow="1"/>
              <a:tblGrid>
                <a:gridCol w="3894667"/>
                <a:gridCol w="3894667"/>
                <a:gridCol w="3894667"/>
              </a:tblGrid>
              <a:tr h="0">
                <a:tc>
                  <a:txBody>
                    <a:bodyPr/>
                    <a:lstStyle/>
                    <a:p>
                      <a:pPr algn="ctr"/>
                      <a:endParaRPr sz="1200" b="1" i="0" u="none">
                        <a:solidFill>
                          <a:srgbClr val="333333"/>
                        </a:solidFill>
                        <a:latin typeface="Arial" pitchFamily="34" charset="0"/>
                      </a:endParaRP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n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Prosentti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Mukavalta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8,1%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En osaa sanoa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116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47,0%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Harmittaisi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44,9%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/>
</p:sld>
</file>

<file path=ppt/slides/slide28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New shape" title="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14. Miltä tuntuisi, jos koulussasi olisi enemmän oppilaita?</a:t>
            </a:r>
          </a:p>
        </p:txBody>
      </p:sp>
      <p:sp>
        <p:nvSpPr>
          <p:cNvPr id="3" name="New shape" title=""/>
          <p:cNvSpPr/>
          <p:nvPr/>
        </p:nvSpPr>
        <p:spPr>
          <a:xfrm>
            <a:off x="254000" y="6578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248</a:t>
            </a:r>
          </a:p>
        </p:txBody>
      </p:sp>
      <p:graphicFrame>
        <p:nvGraphicFramePr>
          <p:cNvPr id="4" name="ChartObject" title=""/>
          <p:cNvGraphicFramePr/>
          <p:nvPr/>
        </p:nvGraphicFramePr>
        <p:xfrm>
          <a:off x="254000" y="1031240"/>
          <a:ext cx="8255000" cy="5080000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</p:spTree>
  </p:cSld>
  <p:clrMapOvr>
    <a:masterClrMapping/>
  </p:clrMapOvr>
  <p:transition/>
  <p:timing/>
</p:sld>
</file>

<file path=ppt/slides/slide29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New shape" title="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14. Miltä tuntuisi, jos koulussasi olisi enemmän oppilaita?</a:t>
            </a:r>
          </a:p>
        </p:txBody>
      </p:sp>
      <p:sp>
        <p:nvSpPr>
          <p:cNvPr id="3" name="New shape" title=""/>
          <p:cNvSpPr/>
          <p:nvPr/>
        </p:nvSpPr>
        <p:spPr>
          <a:xfrm>
            <a:off x="254000" y="6578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248</a:t>
            </a:r>
          </a:p>
        </p:txBody>
      </p:sp>
      <p:graphicFrame>
        <p:nvGraphicFramePr>
          <p:cNvPr id="4" name="New Table" title=""/>
          <p:cNvGraphicFramePr>
            <a:graphicFrameLocks noGrp="1"/>
          </p:cNvGraphicFramePr>
          <p:nvPr/>
        </p:nvGraphicFramePr>
        <p:xfrm>
          <a:off x="254000" y="1031240"/>
          <a:ext cx="11684000" cy="1097280"/>
        </p:xfrm>
        <a:graphic>
          <a:graphicData uri="http://schemas.openxmlformats.org/drawingml/2006/table">
            <a:tbl>
              <a:tblPr firstRow="1" bandRow="1"/>
              <a:tblGrid>
                <a:gridCol w="3894667"/>
                <a:gridCol w="3894667"/>
                <a:gridCol w="3894667"/>
              </a:tblGrid>
              <a:tr h="0">
                <a:tc>
                  <a:txBody>
                    <a:bodyPr/>
                    <a:lstStyle/>
                    <a:p>
                      <a:pPr algn="ctr"/>
                      <a:endParaRPr sz="1200" b="1" i="0" u="none">
                        <a:solidFill>
                          <a:srgbClr val="333333"/>
                        </a:solidFill>
                        <a:latin typeface="Arial" pitchFamily="34" charset="0"/>
                      </a:endParaRP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n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Prosentti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Mukavalta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97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39,1%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En osaa sanoa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132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53,2%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Harmittaisi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7,7%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New shape" title="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1. Valitse nykyinen koulusi</a:t>
            </a:r>
          </a:p>
        </p:txBody>
      </p:sp>
      <p:sp>
        <p:nvSpPr>
          <p:cNvPr id="3" name="New shape" title=""/>
          <p:cNvSpPr/>
          <p:nvPr/>
        </p:nvSpPr>
        <p:spPr>
          <a:xfrm>
            <a:off x="254000" y="6578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253</a:t>
            </a:r>
          </a:p>
        </p:txBody>
      </p:sp>
      <p:graphicFrame>
        <p:nvGraphicFramePr>
          <p:cNvPr id="4" name="New Table" title=""/>
          <p:cNvGraphicFramePr>
            <a:graphicFrameLocks noGrp="1"/>
          </p:cNvGraphicFramePr>
          <p:nvPr/>
        </p:nvGraphicFramePr>
        <p:xfrm>
          <a:off x="254000" y="1031240"/>
          <a:ext cx="11684000" cy="1920240"/>
        </p:xfrm>
        <a:graphic>
          <a:graphicData uri="http://schemas.openxmlformats.org/drawingml/2006/table">
            <a:tbl>
              <a:tblPr firstRow="1" bandRow="1"/>
              <a:tblGrid>
                <a:gridCol w="3894667"/>
                <a:gridCol w="3894667"/>
                <a:gridCol w="3894667"/>
              </a:tblGrid>
              <a:tr h="0">
                <a:tc>
                  <a:txBody>
                    <a:bodyPr/>
                    <a:lstStyle/>
                    <a:p>
                      <a:pPr algn="ctr"/>
                      <a:endParaRPr sz="1200" b="1" i="0" u="none">
                        <a:solidFill>
                          <a:srgbClr val="333333"/>
                        </a:solidFill>
                        <a:latin typeface="Arial" pitchFamily="34" charset="0"/>
                      </a:endParaRP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n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Prosentti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Juho Oksan koulu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253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100,0%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Jauhinkankaan koulu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0,0%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Lehtopään koulu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0,0%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Matkanivan koulu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0,0%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Piipsjärven koulu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0,0%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Petäjäskosken koulu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0,0%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/>
</p:sld>
</file>

<file path=ppt/slides/slide30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New shape" title="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15. Miltä tuntuisi, jos olisitkin eri luokalla nykyisten luokkakavereittesi kanssa?</a:t>
            </a:r>
          </a:p>
        </p:txBody>
      </p:sp>
      <p:sp>
        <p:nvSpPr>
          <p:cNvPr id="3" name="New shape" title=""/>
          <p:cNvSpPr/>
          <p:nvPr/>
        </p:nvSpPr>
        <p:spPr>
          <a:xfrm>
            <a:off x="254000" y="6578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246</a:t>
            </a:r>
          </a:p>
        </p:txBody>
      </p:sp>
      <p:graphicFrame>
        <p:nvGraphicFramePr>
          <p:cNvPr id="4" name="ChartObject" title=""/>
          <p:cNvGraphicFramePr/>
          <p:nvPr/>
        </p:nvGraphicFramePr>
        <p:xfrm>
          <a:off x="254000" y="1031240"/>
          <a:ext cx="8255000" cy="5080000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</p:spTree>
  </p:cSld>
  <p:clrMapOvr>
    <a:masterClrMapping/>
  </p:clrMapOvr>
  <p:transition/>
  <p:timing/>
</p:sld>
</file>

<file path=ppt/slides/slide3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New shape" title="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15. Miltä tuntuisi, jos olisitkin eri luokalla nykyisten luokkakavereittesi kanssa?</a:t>
            </a:r>
          </a:p>
        </p:txBody>
      </p:sp>
      <p:sp>
        <p:nvSpPr>
          <p:cNvPr id="3" name="New shape" title=""/>
          <p:cNvSpPr/>
          <p:nvPr/>
        </p:nvSpPr>
        <p:spPr>
          <a:xfrm>
            <a:off x="254000" y="6578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246</a:t>
            </a:r>
          </a:p>
        </p:txBody>
      </p:sp>
      <p:graphicFrame>
        <p:nvGraphicFramePr>
          <p:cNvPr id="4" name="New Table" title=""/>
          <p:cNvGraphicFramePr>
            <a:graphicFrameLocks noGrp="1"/>
          </p:cNvGraphicFramePr>
          <p:nvPr/>
        </p:nvGraphicFramePr>
        <p:xfrm>
          <a:off x="254000" y="1031240"/>
          <a:ext cx="11684000" cy="1097280"/>
        </p:xfrm>
        <a:graphic>
          <a:graphicData uri="http://schemas.openxmlformats.org/drawingml/2006/table">
            <a:tbl>
              <a:tblPr firstRow="1" bandRow="1"/>
              <a:tblGrid>
                <a:gridCol w="3894667"/>
                <a:gridCol w="3894667"/>
                <a:gridCol w="3894667"/>
              </a:tblGrid>
              <a:tr h="0">
                <a:tc>
                  <a:txBody>
                    <a:bodyPr/>
                    <a:lstStyle/>
                    <a:p>
                      <a:pPr algn="ctr"/>
                      <a:endParaRPr sz="1200" b="1" i="0" u="none">
                        <a:solidFill>
                          <a:srgbClr val="333333"/>
                        </a:solidFill>
                        <a:latin typeface="Arial" pitchFamily="34" charset="0"/>
                      </a:endParaRP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n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Prosentti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Mukavalta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14,6%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En osaa sanoa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102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41,5%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Harmittaisi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43,9%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New shape" title="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2. Millä luokalla olet</a:t>
            </a:r>
          </a:p>
        </p:txBody>
      </p:sp>
      <p:sp>
        <p:nvSpPr>
          <p:cNvPr id="3" name="New shape" title=""/>
          <p:cNvSpPr/>
          <p:nvPr/>
        </p:nvSpPr>
        <p:spPr>
          <a:xfrm>
            <a:off x="254000" y="6578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244</a:t>
            </a:r>
          </a:p>
        </p:txBody>
      </p:sp>
      <p:graphicFrame>
        <p:nvGraphicFramePr>
          <p:cNvPr id="4" name="ChartObject" title=""/>
          <p:cNvGraphicFramePr/>
          <p:nvPr/>
        </p:nvGraphicFramePr>
        <p:xfrm>
          <a:off x="254000" y="1031240"/>
          <a:ext cx="8255000" cy="5080000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New shape" title="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2. Millä luokalla olet</a:t>
            </a:r>
          </a:p>
        </p:txBody>
      </p:sp>
      <p:sp>
        <p:nvSpPr>
          <p:cNvPr id="3" name="New shape" title=""/>
          <p:cNvSpPr/>
          <p:nvPr/>
        </p:nvSpPr>
        <p:spPr>
          <a:xfrm>
            <a:off x="254000" y="6578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244</a:t>
            </a:r>
          </a:p>
        </p:txBody>
      </p:sp>
      <p:graphicFrame>
        <p:nvGraphicFramePr>
          <p:cNvPr id="4" name="New Table" title=""/>
          <p:cNvGraphicFramePr>
            <a:graphicFrameLocks noGrp="1"/>
          </p:cNvGraphicFramePr>
          <p:nvPr/>
        </p:nvGraphicFramePr>
        <p:xfrm>
          <a:off x="254000" y="1031240"/>
          <a:ext cx="11684000" cy="822960"/>
        </p:xfrm>
        <a:graphic>
          <a:graphicData uri="http://schemas.openxmlformats.org/drawingml/2006/table">
            <a:tbl>
              <a:tblPr firstRow="1" bandRow="1"/>
              <a:tblGrid>
                <a:gridCol w="3894667"/>
                <a:gridCol w="3894667"/>
                <a:gridCol w="3894667"/>
              </a:tblGrid>
              <a:tr h="0">
                <a:tc>
                  <a:txBody>
                    <a:bodyPr/>
                    <a:lstStyle/>
                    <a:p>
                      <a:pPr algn="ctr"/>
                      <a:endParaRPr sz="1200" b="1" i="0" u="none">
                        <a:solidFill>
                          <a:srgbClr val="333333"/>
                        </a:solidFill>
                        <a:latin typeface="Arial" pitchFamily="34" charset="0"/>
                      </a:endParaRP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n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Prosentti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1. -  2. luokalla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30,3%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3. - 6. luokalla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170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69,7%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New shape" title="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3. Millaiset ovat mielestäsi koulusi luokkatilat?</a:t>
            </a:r>
          </a:p>
        </p:txBody>
      </p:sp>
      <p:sp>
        <p:nvSpPr>
          <p:cNvPr id="3" name="New shape" title=""/>
          <p:cNvSpPr/>
          <p:nvPr/>
        </p:nvSpPr>
        <p:spPr>
          <a:xfrm>
            <a:off x="254000" y="6578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176</a:t>
            </a:r>
          </a:p>
        </p:txBody>
      </p:sp>
      <p:graphicFrame>
        <p:nvGraphicFramePr>
          <p:cNvPr id="4" name="ChartObject" title=""/>
          <p:cNvGraphicFramePr/>
          <p:nvPr/>
        </p:nvGraphicFramePr>
        <p:xfrm>
          <a:off x="254000" y="1031240"/>
          <a:ext cx="8255000" cy="5080000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</p:spTree>
  </p:cSld>
  <p:clrMapOvr>
    <a:masterClrMapping/>
  </p:clrMapOvr>
  <p:transition/>
  <p:timing/>
</p:sld>
</file>

<file path=ppt/slides/slide7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New shape" title="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3. Millaiset ovat mielestäsi koulusi luokkatilat?</a:t>
            </a:r>
          </a:p>
        </p:txBody>
      </p:sp>
      <p:sp>
        <p:nvSpPr>
          <p:cNvPr id="3" name="New shape" title=""/>
          <p:cNvSpPr/>
          <p:nvPr/>
        </p:nvSpPr>
        <p:spPr>
          <a:xfrm>
            <a:off x="254000" y="6578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176</a:t>
            </a:r>
          </a:p>
        </p:txBody>
      </p:sp>
      <p:graphicFrame>
        <p:nvGraphicFramePr>
          <p:cNvPr id="4" name="New Table" title=""/>
          <p:cNvGraphicFramePr>
            <a:graphicFrameLocks noGrp="1"/>
          </p:cNvGraphicFramePr>
          <p:nvPr/>
        </p:nvGraphicFramePr>
        <p:xfrm>
          <a:off x="254000" y="1031240"/>
          <a:ext cx="11684000" cy="1097280"/>
        </p:xfrm>
        <a:graphic>
          <a:graphicData uri="http://schemas.openxmlformats.org/drawingml/2006/table">
            <a:tbl>
              <a:tblPr firstRow="1" bandRow="1"/>
              <a:tblGrid>
                <a:gridCol w="3894667"/>
                <a:gridCol w="3894667"/>
                <a:gridCol w="3894667"/>
              </a:tblGrid>
              <a:tr h="0">
                <a:tc>
                  <a:txBody>
                    <a:bodyPr/>
                    <a:lstStyle/>
                    <a:p>
                      <a:pPr algn="ctr"/>
                      <a:endParaRPr sz="1200" b="1" i="0" u="none">
                        <a:solidFill>
                          <a:srgbClr val="333333"/>
                        </a:solidFill>
                        <a:latin typeface="Arial" pitchFamily="34" charset="0"/>
                      </a:endParaRP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n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Prosentti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Hyvät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157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89,2%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Tyydyttävät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18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10,2%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Huonot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0,6%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/>
</p:sld>
</file>

<file path=ppt/slides/slide8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New shape" title="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4. Millaiset ovat mielestäsi koulusi opetusvälineet?</a:t>
            </a:r>
          </a:p>
        </p:txBody>
      </p:sp>
      <p:sp>
        <p:nvSpPr>
          <p:cNvPr id="3" name="New shape" title=""/>
          <p:cNvSpPr/>
          <p:nvPr/>
        </p:nvSpPr>
        <p:spPr>
          <a:xfrm>
            <a:off x="254000" y="6578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176</a:t>
            </a:r>
          </a:p>
        </p:txBody>
      </p:sp>
      <p:graphicFrame>
        <p:nvGraphicFramePr>
          <p:cNvPr id="4" name="ChartObject" title=""/>
          <p:cNvGraphicFramePr/>
          <p:nvPr/>
        </p:nvGraphicFramePr>
        <p:xfrm>
          <a:off x="254000" y="1031240"/>
          <a:ext cx="8255000" cy="5080000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</p:spTree>
  </p:cSld>
  <p:clrMapOvr>
    <a:masterClrMapping/>
  </p:clrMapOvr>
  <p:transition/>
  <p:timing/>
</p:sld>
</file>

<file path=ppt/slides/slide9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New shape" title="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4. Millaiset ovat mielestäsi koulusi opetusvälineet?</a:t>
            </a:r>
          </a:p>
        </p:txBody>
      </p:sp>
      <p:sp>
        <p:nvSpPr>
          <p:cNvPr id="3" name="New shape" title=""/>
          <p:cNvSpPr/>
          <p:nvPr/>
        </p:nvSpPr>
        <p:spPr>
          <a:xfrm>
            <a:off x="254000" y="6578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176</a:t>
            </a:r>
          </a:p>
        </p:txBody>
      </p:sp>
      <p:graphicFrame>
        <p:nvGraphicFramePr>
          <p:cNvPr id="4" name="New Table" title=""/>
          <p:cNvGraphicFramePr>
            <a:graphicFrameLocks noGrp="1"/>
          </p:cNvGraphicFramePr>
          <p:nvPr/>
        </p:nvGraphicFramePr>
        <p:xfrm>
          <a:off x="254000" y="1031240"/>
          <a:ext cx="11684000" cy="1097280"/>
        </p:xfrm>
        <a:graphic>
          <a:graphicData uri="http://schemas.openxmlformats.org/drawingml/2006/table">
            <a:tbl>
              <a:tblPr firstRow="1" bandRow="1"/>
              <a:tblGrid>
                <a:gridCol w="3894667"/>
                <a:gridCol w="3894667"/>
                <a:gridCol w="3894667"/>
              </a:tblGrid>
              <a:tr h="0">
                <a:tc>
                  <a:txBody>
                    <a:bodyPr/>
                    <a:lstStyle/>
                    <a:p>
                      <a:pPr algn="ctr"/>
                      <a:endParaRPr sz="1200" b="1" i="0" u="none">
                        <a:solidFill>
                          <a:srgbClr val="333333"/>
                        </a:solidFill>
                        <a:latin typeface="Arial" pitchFamily="34" charset="0"/>
                      </a:endParaRP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n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Prosentti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Hyvät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84,1%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Tyydyttävät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27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15,3%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Huonot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0,6%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7763.0"/>
  <p:tag name="AS_RELEASE_DATE" val="2021.09.14"/>
  <p:tag name="AS_TITLE" val="Aspose.Slides for .NET 4.0 Client Profile"/>
  <p:tag name="AS_VERSION" val="21.9"/>
</p:tagLst>
</file>

<file path=ppt/theme/theme1.xml><?xml version="1.0" encoding="utf-8"?>
<a:theme xmlns:r="http://schemas.openxmlformats.org/officeDocument/2006/relationships"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 pitchFamily="34" charset="0"/>
        <a:cs typeface="Arial" pitchFamily="34" charset="0"/>
        <a:font script="Jpan" typeface="ＭＳ%20Ｐゴシック"/>
        <a:font script="Hang" typeface="맑은%20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 pitchFamily="34" charset="0"/>
        <a:cs typeface="Arial" pitchFamily="34" charset="0"/>
        <a:font script="Jpan" typeface="ＭＳ%20Ｐゴシック"/>
        <a:font script="Hang" typeface="맑은%20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63</Paragraphs>
  <Slides>31</Slides>
  <Notes>0</Notes>
  <TotalTime>1</TotalTime>
  <HiddenSlides>0</HiddenSlides>
  <MMClips>0</MMClips>
  <ScaleCrop>0</ScaleCrop>
  <HeadingPairs>
    <vt:vector baseType="variant" size="6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baseType="lpstr" size="34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0</LinksUpToDate>
  <SharedDoc>0</SharedDoc>
  <HyperlinksChanged>0</HyperlinksChanged>
  <Application>Aspose.Slides for .NET</Application>
  <AppVersion>21.0900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cp:revision>1</cp:revision>
  <cp:lastPrinted>2023-03-03T11:48:26.709</cp:lastPrinted>
  <dcterms:created xsi:type="dcterms:W3CDTF">2023-03-03T09:48:26Z</dcterms:created>
  <dcterms:modified xsi:type="dcterms:W3CDTF">2023-03-03T09:48:26Z</dcterms:modified>
</cp:coreProperties>
</file>