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1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  <p:sldId id="292" r:id="rId20"/>
    <p:sldId id="294" r:id="rId21"/>
    <p:sldId id="296" r:id="rId22"/>
    <p:sldId id="298" r:id="rId23"/>
    <p:sldId id="300" r:id="rId24"/>
    <p:sldId id="302" r:id="rId25"/>
    <p:sldId id="304" r:id="rId26"/>
    <p:sldId id="306" r:id="rId27"/>
    <p:sldId id="308" r:id="rId28"/>
    <p:sldId id="310" r:id="rId29"/>
    <p:sldId id="312" r:id="rId30"/>
    <p:sldId id="314" r:id="rId31"/>
    <p:sldId id="316" r:id="rId32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tags" Target="tags/tag1.xml" /><Relationship Id="rId34" Type="http://schemas.openxmlformats.org/officeDocument/2006/relationships/presProps" Target="presProps.xml" /><Relationship Id="rId35" Type="http://schemas.openxmlformats.org/officeDocument/2006/relationships/viewProps" Target="viewProps.xml" /><Relationship Id="rId36" Type="http://schemas.openxmlformats.org/officeDocument/2006/relationships/theme" Target="theme/theme1.xml" /><Relationship Id="rId37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1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5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Valitse nykyinen koulusi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</c:v>
                </c:pt>
                <c:pt idx="1">
                  <c:v>Jauhinkankaan koulu</c:v>
                </c:pt>
                <c:pt idx="2">
                  <c:v>Lehtopään koulu</c:v>
                </c:pt>
                <c:pt idx="3">
                  <c:v>Matkanivan koulu</c:v>
                </c:pt>
                <c:pt idx="4">
                  <c:v>Piipsjärven koulu</c:v>
                </c:pt>
                <c:pt idx="5">
                  <c:v>Petäjäskosken koulu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luokkaasi tulisi uusia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0.69</c:v>
                </c:pt>
                <c:pt idx="1">
                  <c:v>0.28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koulusi olisi kauempana kuin nyt?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0.09</c:v>
                </c:pt>
                <c:pt idx="1">
                  <c:v>0.39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koulumatkasi pitenisi ja kulkisit kouluun bussilla tai taksilla?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0.35</c:v>
                </c:pt>
                <c:pt idx="1">
                  <c:v>0.44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opettaja vaihtuisi?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0.08</c:v>
                </c:pt>
                <c:pt idx="1">
                  <c:v>0.47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koulussasi olisi enemmän oppilaita?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0.39</c:v>
                </c:pt>
                <c:pt idx="1">
                  <c:v>0.53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1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tuntuisi, jos olisitkin eri luokalla nykyisten luokkakavereittesi kanssa?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44%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En osaa sanoa</c:v>
                </c:pt>
                <c:pt idx="2">
                  <c:v>Harmittaisi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0.15</c:v>
                </c:pt>
                <c:pt idx="1">
                  <c:v>0.41</c:v>
                </c:pt>
                <c:pt idx="2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Millä luokalla olet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Sheet1!$C$2:$C$3</c:f>
              <c:strCache>
                <c:ptCount val="2"/>
                <c:pt idx="0">
                  <c:v>1. -  2. luokalla</c:v>
                </c:pt>
                <c:pt idx="1">
                  <c:v>3. - 6. luokalla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luokkatilat?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0.89</c:v>
                </c:pt>
                <c:pt idx="1">
                  <c:v>0.1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opetusvälineet?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0.84</c:v>
                </c:pt>
                <c:pt idx="1">
                  <c:v>0.15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ruoka ja ruokailutilat?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72%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0.72</c:v>
                </c:pt>
                <c:pt idx="1">
                  <c:v>0.27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koulusi sisäliikuntatilat?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93%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0.93</c:v>
                </c:pt>
                <c:pt idx="1">
                  <c:v>0.06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Millaiset ovat mielestäsi koulullasi mahdollisuudet ulkoliikuntaan?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Hyvät</c:v>
                </c:pt>
                <c:pt idx="1">
                  <c:v>Tyydyttävät</c:v>
                </c:pt>
                <c:pt idx="2">
                  <c:v>Huonot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0.82</c:v>
                </c:pt>
                <c:pt idx="1">
                  <c:v>0.17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Jos koulusi päätettäisiin sulkea, missä koulussa haluaisit tai olisi järkevää jatkaa opiskeluasi?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54%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4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5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Sheet1!$C$2:$C$7</c:f>
              <c:strCache>
                <c:ptCount val="6"/>
                <c:pt idx="0">
                  <c:v>Juho Oksan kouluun</c:v>
                </c:pt>
                <c:pt idx="1">
                  <c:v>Jauhinkankaan kouluun</c:v>
                </c:pt>
                <c:pt idx="2">
                  <c:v>Lehtopään kouluun</c:v>
                </c:pt>
                <c:pt idx="3">
                  <c:v>Matkanivan kouluun</c:v>
                </c:pt>
                <c:pt idx="4">
                  <c:v>Petäjäskosken kouluun</c:v>
                </c:pt>
                <c:pt idx="5">
                  <c:v>Piipsjärven kouluun</c:v>
                </c:pt>
              </c:strCache>
            </c:strRef>
          </c:cat>
          <c:val>
            <c:numRef>
              <c:f>Sheet1!$D$2:$D$7</c:f>
              <c:numCache>
                <c:ptCount val="6"/>
                <c:pt idx="0">
                  <c:v>0.12</c:v>
                </c:pt>
                <c:pt idx="1">
                  <c:v>0.54</c:v>
                </c:pt>
                <c:pt idx="2">
                  <c:v>0.13</c:v>
                </c:pt>
                <c:pt idx="3">
                  <c:v>0.1</c:v>
                </c:pt>
                <c:pt idx="4">
                  <c:v>0.14</c:v>
                </c:pt>
                <c:pt idx="5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MIltä tuntuu olla nykyisessä koulussasi?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/>
            </c:dLbl>
            <c:txPr>
              <a:bodyPr/>
              <a:p>
                <a:pPr>
                  <a:defRPr sz="12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sz="1200" smtId="4294967295">
                  <a:solidFill>
                    <a:srgbClr val="FFFFFF"/>
                  </a:solidFill>
                  <a:latin typeface="Arial" pitchFamily="34" charset="0"/>
                </a:endParaR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/>
          </c:dLbls>
          <c:cat>
            <c:strRef>
              <c:f>Sheet1!$C$2:$C$4</c:f>
              <c:strCache>
                <c:ptCount val="3"/>
                <c:pt idx="0">
                  <c:v>Mukavalta</c:v>
                </c:pt>
                <c:pt idx="1">
                  <c:v>Neutraali</c:v>
                </c:pt>
                <c:pt idx="2">
                  <c:v>Harmittaa</c:v>
                </c:pt>
              </c:strCache>
            </c:strRef>
          </c:cat>
          <c:val>
            <c:numRef>
              <c:f>Sheet1!$D$2:$D$4</c:f>
              <c:numCache>
                <c:ptCount val="3"/>
                <c:pt idx="0">
                  <c:v>0.82</c:v>
                </c:pt>
                <c:pt idx="1">
                  <c:v>0.17</c:v>
                </c:pt>
                <c:pt idx="2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6437120"/>
        <c:crosses val="autoZero"/>
        <c:auto val="0"/>
        <c:lblAlgn val="ctr"/>
        <c:lblOffset/>
        <c:noMultiLvlLbl val="0"/>
      </c:catAx>
      <c:valAx>
        <c:axId val="66437120"/>
        <c:scaling>
          <c:orientation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high"/>
        <c:txPr>
          <a:bodyPr/>
          <a:p>
            <a:pPr>
              <a:defRPr sz="1200" smtId="4294967295">
                <a:solidFill>
                  <a:srgbClr val="666666"/>
                </a:solidFill>
                <a:latin typeface="Arial" pitchFamily="34" charset="0"/>
              </a:defRPr>
            </a:pPr>
            <a:endParaRPr sz="1200" smtId="4294967295">
              <a:solidFill>
                <a:srgbClr val="666666"/>
              </a:solidFill>
              <a:latin typeface="Arial" pitchFamily="34" charset="0"/>
            </a:endParaRPr>
          </a:p>
        </c:txPr>
        <c:crossAx val="67451136"/>
        <c:crosses val="autoZero"/>
        <c:crossBetween val="between"/>
      </c:valAx>
    </c:plotArea>
    <c:plotVisOnly val="1"/>
    <c:dispBlanksAs/>
    <c:showDLblsOverMax val="1"/>
  </c:chart>
  <c:txPr>
    <a:bodyPr/>
    <a:p>
      <a:pPr>
        <a:defRPr sz="1400" smtId="4294967295"/>
      </a:pPr>
      <a:endParaRPr sz="1400" smtId="4294967295"/>
    </a:p>
  </c:txPr>
  <c:externalData r:id="rId1"/>
</c:chartSpace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44C80D8-F81A-4356-B1A4-1558A4E77272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BC8ED40-2BB9-4391-A0F0-5E860982E1A0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4F36F50-3EC2-4A16-B40D-581BED2EE63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C37ADBC-A7B6-41FF-8D76-F5BE59F2334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42C061D-07F1-488B-A878-908D563C9F6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5CBA263-B148-4282-8E24-B12E8FCCB1B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2480DFB6-AFA5-4EF7-966D-7E859A493D9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DC076B3B-8E43-4A53-A790-C3C11F5D590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26DD27B3-0FAB-4098-A64C-8370C175F101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3BE6857E-85DE-49B8-975F-4218E0C5CAF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DB5A9B80-5C91-4B5D-B9BE-C0F416CC78E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5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7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8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9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0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2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4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15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chart" Target="../charts/chart4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Perusraportti</a:t>
            </a:r>
          </a:p>
          <a:p>
            <a:pPr algn="ctr"/>
            <a:r>
              <a:rPr sz="2000" b="1" i="0" u="none">
                <a:solidFill>
                  <a:srgbClr val="333333"/>
                </a:solidFill>
                <a:latin typeface="Arial"/>
              </a:rPr>
              <a:t>Kouluverkkokysely ala-kouluille</a:t>
            </a:r>
          </a:p>
          <a:p>
            <a:pPr algn="ctr"/>
            <a:r>
              <a:rPr sz="1400" b="0" i="0" u="none">
                <a:solidFill>
                  <a:srgbClr val="333333"/>
                </a:solidFill>
                <a:latin typeface="Arial"/>
              </a:rPr>
              <a:t>Näytetään 253 vastaajaa kyselyn vastaajien kokonaismäärästä 484 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5. Millaiset ovat mielestäsi koulusi ruoka ja ruokailutilat?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72,5%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6. Millaiset ovat mielestäsi koulusi sisäliikuntatilat?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93,2%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179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7. Millaiset ovat mielestäsi koulullasi mahdollisuudet ulkoliikuntaan?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179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166, valittujen vastausten lukumäärä: 191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8. Jos koulusi päätettäisiin sulkea, missä koulussa haluaisit tai olisi järkevää jatkaa opiskeluasi?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166, valittujen vastausten lukumäärä: 191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54,2%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9,6%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13,9%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kouluun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9. MIltä tuntuu olla nykyisessä koulussasi?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82,3%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Neutraali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16,9%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253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251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10. Miltä tuntuisi, jos luokkaasi tulisi uusia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251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28,3%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11. Miltä tuntuisi, jos koulusi olisi kauempana kuin nyt?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9,4%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51,4%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245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12. Miltä tuntuisi, jos koulumatkasi pitenisi ja kulkisit kouluun bussilla tai taksilla?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245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34,7%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20,8%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247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13. Miltä tuntuisi, jos opettaja vaihtuisi?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247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116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47,0%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44,9%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248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14. Miltä tuntuisi, jos koulussasi olisi enemmän oppilaita?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248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39,1%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53,2%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7,7%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1. Valitse nykyinen koulusi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253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92024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Juho Oksan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Jauhinkankaan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Lehtopään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Matkanivan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Piipsjärven koulu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Petäjäskosken koulu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15. Miltä tuntuisi, jos olisitkin eri luokalla nykyisten luokkakavereittesi kanssa?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Mukavalta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14,6%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En osaa sanoa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41,5%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Harmittaisi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43,9%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244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2. Millä luokalla olet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244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82296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1. -  2. luokalla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30,3%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3. - 6. luokalla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69,7%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3. Millaiset ovat mielestäsi koulusi luokkatilat?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89,2%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10,2%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176</a:t>
            </a:r>
          </a:p>
        </p:txBody>
      </p:sp>
      <p:graphicFrame>
        <p:nvGraphicFramePr>
          <p:cNvPr id="4" name="ChartObject" title=""/>
          <p:cNvGraphicFramePr/>
          <p:nvPr/>
        </p:nvGraphicFramePr>
        <p:xfrm>
          <a:off x="254000" y="1031240"/>
          <a:ext cx="8255000" cy="508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254000" y="2540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400" b="1" i="0" u="none">
                <a:latin typeface="Arial" pitchFamily="34" charset="0"/>
              </a:rPr>
              <a:t>4. Millaiset ovat mielestäsi koulusi opetusvälineet?</a:t>
            </a:r>
          </a:p>
        </p:txBody>
      </p:sp>
      <p:sp>
        <p:nvSpPr>
          <p:cNvPr id="3" name="New shape" title=""/>
          <p:cNvSpPr/>
          <p:nvPr/>
        </p:nvSpPr>
        <p:spPr>
          <a:xfrm>
            <a:off x="254000" y="657860"/>
            <a:ext cx="11684000" cy="182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200" b="0" i="0" u="none">
                <a:solidFill>
                  <a:srgbClr val="333333"/>
                </a:solidFill>
                <a:latin typeface="Arial"/>
              </a:rPr>
              <a:t>Vastaajien määrä: 176</a:t>
            </a:r>
          </a:p>
        </p:txBody>
      </p:sp>
      <p:graphicFrame>
        <p:nvGraphicFramePr>
          <p:cNvPr id="4" name="New Table" title=""/>
          <p:cNvGraphicFramePr>
            <a:graphicFrameLocks noGrp="1"/>
          </p:cNvGraphicFramePr>
          <p:nvPr/>
        </p:nvGraphicFramePr>
        <p:xfrm>
          <a:off x="254000" y="1031240"/>
          <a:ext cx="11684000" cy="1097280"/>
        </p:xfrm>
        <a:graphic>
          <a:graphicData uri="http://schemas.openxmlformats.org/drawingml/2006/table">
            <a:tbl>
              <a:tblPr firstRow="1" bandRow="1"/>
              <a:tblGrid>
                <a:gridCol w="3894667"/>
                <a:gridCol w="3894667"/>
                <a:gridCol w="3894667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2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Hyvät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84,1%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Tyydyttävät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15,3%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Huonot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200" b="0" i="0" u="none">
                          <a:solidFill>
                            <a:srgbClr val="333333"/>
                          </a:solidFill>
                          <a:latin typeface="Arial"/>
                        </a:rPr>
                        <a:t>0,6%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63</Paragraphs>
  <Slides>31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34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21.0900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2023-03-03T11:48:26.709</cp:lastPrinted>
  <dcterms:created xsi:type="dcterms:W3CDTF">2023-03-03T09:48:26Z</dcterms:created>
  <dcterms:modified xsi:type="dcterms:W3CDTF">2023-03-03T09:48:26Z</dcterms:modified>
</cp:coreProperties>
</file>