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tags" Target="tags/tag1.xml" /><Relationship Id="rId34" Type="http://schemas.openxmlformats.org/officeDocument/2006/relationships/presProps" Target="presProps.xml" /><Relationship Id="rId35" Type="http://schemas.openxmlformats.org/officeDocument/2006/relationships/viewProps" Target="viewProps.xml" /><Relationship Id="rId36" Type="http://schemas.openxmlformats.org/officeDocument/2006/relationships/theme" Target="theme/theme1.xml" /><Relationship Id="rId37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1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5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Valitse nykyinen koulusi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</c:v>
                </c:pt>
                <c:pt idx="1">
                  <c:v>Jauhinkankaan koulu</c:v>
                </c:pt>
                <c:pt idx="2">
                  <c:v>Lehtopään koulu</c:v>
                </c:pt>
                <c:pt idx="3">
                  <c:v>Matkanivan koulu</c:v>
                </c:pt>
                <c:pt idx="4">
                  <c:v>Piipsjärven koulu</c:v>
                </c:pt>
                <c:pt idx="5">
                  <c:v>Petäjäskosken koulu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luokkaasi tulisi uusia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0.58</c:v>
                </c:pt>
                <c:pt idx="1">
                  <c:v>0.36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koulusi olisi kauempana kuin nyt?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</c:v>
                </c:pt>
                <c:pt idx="1">
                  <c:v>0.35</c:v>
                </c:pt>
                <c:pt idx="2">
                  <c:v>0.55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koulumatkasi pitenisi ja kulkisit kouluun bussilla tai taksilla?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0.29</c:v>
                </c:pt>
                <c:pt idx="1">
                  <c:v>0.39</c:v>
                </c:pt>
                <c:pt idx="2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opettaja vaihtuisi?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0.03</c:v>
                </c:pt>
                <c:pt idx="1">
                  <c:v>0.52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koulussasi olisi enemmän oppilaita?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0.42</c:v>
                </c:pt>
                <c:pt idx="1">
                  <c:v>0.45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1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tuntuisi, jos olisitkin eri luokalla nykyisten luokkakavereittesi kanssa?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En osaa sanoa</c:v>
                </c:pt>
                <c:pt idx="2">
                  <c:v>Harmittaisi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0.19</c:v>
                </c:pt>
                <c:pt idx="1">
                  <c:v>0.36</c:v>
                </c:pt>
                <c:pt idx="2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Millä luokalla olet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77%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Sheet1!$C$2:$C$3</c:f>
              <c:strCache>
                <c:ptCount val="2"/>
                <c:pt idx="0">
                  <c:v>1. -  2. luokalla</c:v>
                </c:pt>
                <c:pt idx="1">
                  <c:v>3. - 6. luokalla</c:v>
                </c:pt>
              </c:strCache>
            </c:strRef>
          </c:cat>
          <c:val>
            <c:numRef>
              <c:f>Sheet1!$D$2:$D$3</c:f>
              <c:numCach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luokkatilat?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0.55</c:v>
                </c:pt>
                <c:pt idx="1">
                  <c:v>0.36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opetusvälineet?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0.61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ruoka ja ruokailutilat?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0.42</c:v>
                </c:pt>
                <c:pt idx="1">
                  <c:v>0.42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koulusi sisäliikuntatilat?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29%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0.67</c:v>
                </c:pt>
                <c:pt idx="1">
                  <c:v>0.29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Millaiset ovat mielestäsi koulullasi mahdollisuudet ulkoliikuntaan?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54%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Hyvät</c:v>
                </c:pt>
                <c:pt idx="1">
                  <c:v>Tyydyttävät</c:v>
                </c:pt>
                <c:pt idx="2">
                  <c:v>Huonot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0.54</c:v>
                </c:pt>
                <c:pt idx="1">
                  <c:v>0.42</c:v>
                </c:pt>
                <c:pt idx="2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Jos koulusi päätettäisiin sulkea, missä koulussa haluaisit tai olisi järkevää jatkaa opiskeluasi?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33%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4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5"/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Sheet1!$C$2:$C$7</c:f>
              <c:strCache>
                <c:ptCount val="6"/>
                <c:pt idx="0">
                  <c:v>Juho Oksan kouluun</c:v>
                </c:pt>
                <c:pt idx="1">
                  <c:v>Jauhinkankaan kouluun</c:v>
                </c:pt>
                <c:pt idx="2">
                  <c:v>Lehtopään kouluun</c:v>
                </c:pt>
                <c:pt idx="3">
                  <c:v>Matkanivan kouluun</c:v>
                </c:pt>
                <c:pt idx="4">
                  <c:v>Petäjäskosken kouluun</c:v>
                </c:pt>
                <c:pt idx="5">
                  <c:v>Piipsjärven kouluun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0.67</c:v>
                </c:pt>
                <c:pt idx="1">
                  <c:v>0.04</c:v>
                </c:pt>
                <c:pt idx="2">
                  <c:v>0.08</c:v>
                </c:pt>
                <c:pt idx="3">
                  <c:v>0.33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MIltä tuntuu olla nykyisessä koulussasi?</c:v>
                </c:pt>
              </c:strCache>
            </c:strRef>
          </c:tx>
          <c:spPr>
            <a:solidFill>
              <a:srgbClr val="234C5A"/>
            </a:solidFill>
            <a:ln>
              <a:solidFill>
                <a:srgbClr val="234C5A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68%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txPr>
              <a:bodyPr/>
              <a:p>
                <a:pPr>
                  <a:defRPr sz="1200" smtId="4294967295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sz="1200" smtId="4294967295">
                  <a:solidFill>
                    <a:srgbClr val="FFFFFF"/>
                  </a:solidFill>
                  <a:latin typeface="Arial" pitchFamily="34" charset="0"/>
                </a:endParaR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/>
          </c:dLbls>
          <c:cat>
            <c:strRef>
              <c:f>Sheet1!$C$2:$C$4</c:f>
              <c:strCache>
                <c:ptCount val="3"/>
                <c:pt idx="0">
                  <c:v>Mukavalta</c:v>
                </c:pt>
                <c:pt idx="1">
                  <c:v>Neutraali</c:v>
                </c:pt>
                <c:pt idx="2">
                  <c:v>Harmittaa</c:v>
                </c:pt>
              </c:strCache>
            </c:strRef>
          </c:cat>
          <c:val>
            <c:numRef>
              <c:f>Sheet1!$D$2:$D$4</c:f>
              <c:numCache>
                <c:ptCount val="3"/>
                <c:pt idx="0">
                  <c:v>0.68</c:v>
                </c:pt>
                <c:pt idx="1">
                  <c:v>0.19</c:v>
                </c:pt>
                <c:pt idx="2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high"/>
        <c:txPr>
          <a:bodyPr/>
          <a:p>
            <a:pPr>
              <a:defRPr sz="1200" smtId="4294967295">
                <a:solidFill>
                  <a:srgbClr val="666666"/>
                </a:solidFill>
                <a:latin typeface="Arial" pitchFamily="34" charset="0"/>
              </a:defRPr>
            </a:pPr>
            <a:endParaRPr sz="1200" smtId="4294967295">
              <a:solidFill>
                <a:srgbClr val="666666"/>
              </a:solidFill>
              <a:latin typeface="Arial" pitchFamily="34" charset="0"/>
            </a:endParaRPr>
          </a:p>
        </c:txPr>
        <c:crossAx val="67451136"/>
        <c:crosses val="autoZero"/>
        <c:crossBetween val="between"/>
      </c:valAx>
    </c:plotArea>
    <c:plotVisOnly val="1"/>
    <c:dispBlanksAs/>
    <c:showDLblsOverMax val="1"/>
  </c:chart>
  <c:txPr>
    <a:bodyPr/>
    <a:p>
      <a:pPr>
        <a:defRPr sz="1400" smtId="4294967295"/>
      </a:pPr>
      <a:endParaRPr sz="1400" smtId="4294967295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3082D1A-6A42-4642-B4F8-3A006EFE1E6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DF41E1B-572C-41D4-BEA3-2A5E84C2686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19C6F95-5852-4C43-A36B-612BD355319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2B93142-E856-47FD-99D6-C1F48B30FDD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20961C3-AF18-4AC2-B7C8-F4B278A1C65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0CEA2929-2D76-410C-8730-3EE2F0A7554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6E2D50E2-9AA5-4943-9AB0-8671555B9D7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05EE9414-A1AA-4196-84F9-89A581F6A9E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DC4E2414-3C7F-497C-9C14-82B80B079B1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04AFF3F8-C553-4FAF-8658-43600CF5BB3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5B8C7C3-3E8F-4252-B61E-3D07B790881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5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6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8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9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0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5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635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Perusraportti</a:t>
            </a:r>
          </a:p>
          <a:p>
            <a:pPr algn="ctr"/>
            <a:r>
              <a:rPr sz="2000" b="1" i="0" u="none">
                <a:solidFill>
                  <a:srgbClr val="333333"/>
                </a:solidFill>
                <a:latin typeface="Arial"/>
              </a:rPr>
              <a:t>Kouluverkkokysely ala-kouluille</a:t>
            </a:r>
          </a:p>
          <a:p>
            <a:pPr algn="ctr"/>
            <a:r>
              <a:rPr sz="1400" b="0" i="0" u="none">
                <a:solidFill>
                  <a:srgbClr val="333333"/>
                </a:solidFill>
                <a:latin typeface="Arial"/>
              </a:rPr>
              <a:t>Näytetään 31 vastaajaa kyselyn vastaajien kokonaismäärästä 484 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5. Millaiset ovat mielestäsi koulusi ruoka ja ruokailutilat?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16,6%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6. Millaiset ovat mielestäsi koulusi sisäliikuntatilat?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66,6%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7. Millaiset ovat mielestäsi koulullasi mahdollisuudet ulkoliikuntaan?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24, valittujen vastausten lukumäärä: 27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8. Jos koulusi päätettäisiin sulkea, missä koulussa haluaisit tai olisi järkevää jatkaa opiskeluasi?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24, valittujen vastausten lukumäärä: 27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66,7%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33,3%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kouluun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9. MIltä tuntuu olla nykyisessä koulussasi?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67,7%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Neutraali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10. Miltä tuntuisi, jos luokkaasi tulisi uusia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58,1%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6,4%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29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11. Miltä tuntuisi, jos koulusi olisi kauempana kuin nyt?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29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12. Miltä tuntuisi, jos koulumatkasi pitenisi ja kulkisit kouluun bussilla tai taksilla?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13. Miltä tuntuisi, jos opettaja vaihtuisi?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3,2%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51,6%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14. Miltä tuntuisi, jos koulussasi olisi enemmän oppilaita?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1. Valitse nykyinen koulusi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92024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Juho Oksan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Jauhinkankaan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Lehtopään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Matkanivan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Piipsjärven koulu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Petäjäskosken koulu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15. Miltä tuntuisi, jos olisitkin eri luokalla nykyisten luokkakavereittesi kanssa?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31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Mukavalta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Harmittaisi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45,2%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30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2. Millä luokalla olet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30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82296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1. -  2. luokalla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23,3%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3. - 6. luokalla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76,7%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22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3. Millaiset ovat mielestäsi koulusi luokkatilat?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22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54,5%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9,1%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ChartObject" title=""/>
          <p:cNvGraphicFramePr/>
          <p:nvPr/>
        </p:nvGraphicFramePr>
        <p:xfrm>
          <a:off x="254000" y="1031240"/>
          <a:ext cx="8255000" cy="508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254000" y="254000"/>
            <a:ext cx="11684000" cy="213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 pitchFamily="34" charset="0"/>
              </a:rPr>
              <a:t>4. Millaiset ovat mielestäsi koulusi opetusvälineet?</a:t>
            </a:r>
          </a:p>
        </p:txBody>
      </p:sp>
      <p:sp>
        <p:nvSpPr>
          <p:cNvPr id="3" name="New shape" title=""/>
          <p:cNvSpPr/>
          <p:nvPr/>
        </p:nvSpPr>
        <p:spPr>
          <a:xfrm>
            <a:off x="254000" y="657860"/>
            <a:ext cx="11684000" cy="182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23</a:t>
            </a:r>
          </a:p>
        </p:txBody>
      </p:sp>
      <p:graphicFrame>
        <p:nvGraphicFramePr>
          <p:cNvPr id="4" name="New Table" title=""/>
          <p:cNvGraphicFramePr>
            <a:graphicFrameLocks noGrp="1"/>
          </p:cNvGraphicFramePr>
          <p:nvPr/>
        </p:nvGraphicFramePr>
        <p:xfrm>
          <a:off x="254000" y="1031240"/>
          <a:ext cx="11684000" cy="1097280"/>
        </p:xfrm>
        <a:graphic>
          <a:graphicData uri="http://schemas.openxmlformats.org/drawingml/2006/table">
            <a:tbl>
              <a:tblPr firstRow="1" bandRow="1"/>
              <a:tblGrid>
                <a:gridCol w="3894667"/>
                <a:gridCol w="3894667"/>
                <a:gridCol w="3894667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 pitchFamily="34" charset="0"/>
                      </a:endParaRP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>
                      <a:solidFill>
                        <a:srgbClr val="124456"/>
                      </a:solidFill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60,9%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30,4%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8,7%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1.09.14"/>
  <p:tag name="AS_TITLE" val="Aspose.Slides for .NET 4.0 Client Profile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63</Paragraphs>
  <Slides>31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baseType="lpstr" size="34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2023-03-03T11:51:14.589</cp:lastPrinted>
  <dcterms:created xsi:type="dcterms:W3CDTF">2023-03-03T09:51:14Z</dcterms:created>
  <dcterms:modified xsi:type="dcterms:W3CDTF">2023-03-03T09:51:14Z</dcterms:modified>
</cp:coreProperties>
</file>