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8" r:id="rId6"/>
    <p:sldId id="260" r:id="rId7"/>
    <p:sldId id="259" r:id="rId8"/>
    <p:sldId id="261" r:id="rId9"/>
    <p:sldId id="279" r:id="rId10"/>
    <p:sldId id="262" r:id="rId11"/>
    <p:sldId id="263" r:id="rId12"/>
    <p:sldId id="264" r:id="rId13"/>
    <p:sldId id="265" r:id="rId14"/>
    <p:sldId id="280" r:id="rId15"/>
    <p:sldId id="266" r:id="rId16"/>
    <p:sldId id="267" r:id="rId17"/>
    <p:sldId id="268" r:id="rId18"/>
    <p:sldId id="281" r:id="rId19"/>
    <p:sldId id="271" r:id="rId20"/>
    <p:sldId id="269" r:id="rId21"/>
    <p:sldId id="272" r:id="rId22"/>
    <p:sldId id="274" r:id="rId23"/>
    <p:sldId id="273" r:id="rId24"/>
    <p:sldId id="270" r:id="rId25"/>
    <p:sldId id="282" r:id="rId26"/>
    <p:sldId id="278" r:id="rId27"/>
    <p:sldId id="277" r:id="rId28"/>
    <p:sldId id="276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51A8635D-F027-4572-826E-ECBE93F8C484}">
          <p14:sldIdLst>
            <p14:sldId id="256"/>
            <p14:sldId id="258"/>
            <p14:sldId id="260"/>
            <p14:sldId id="259"/>
            <p14:sldId id="261"/>
            <p14:sldId id="279"/>
            <p14:sldId id="262"/>
            <p14:sldId id="263"/>
            <p14:sldId id="264"/>
            <p14:sldId id="265"/>
            <p14:sldId id="280"/>
            <p14:sldId id="266"/>
            <p14:sldId id="267"/>
            <p14:sldId id="268"/>
            <p14:sldId id="281"/>
            <p14:sldId id="271"/>
            <p14:sldId id="269"/>
            <p14:sldId id="272"/>
            <p14:sldId id="274"/>
            <p14:sldId id="273"/>
            <p14:sldId id="270"/>
            <p14:sldId id="282"/>
            <p14:sldId id="278"/>
            <p14:sldId id="277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A09FD-A1CB-4376-AC24-8B74D43FC433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EA41D-7E23-4D8D-B93E-A8EC1E547A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899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DDA7D5-BFED-4B4F-A932-841545E99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77FA3DA-FED8-4E3D-BFCF-7CFCCE2B3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8C8F7A-4405-4322-8202-A8A0124E0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2B8DA7-9431-4020-B536-97E8105D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D480BDD-A581-46C1-9C54-DE69ADBC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944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D72B8-0711-41D1-9B6D-B07B5E5E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20FA1CE-4C03-4345-B635-36F0976B9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6F4077-0455-43F9-821C-52AD7DA8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27CBD4-E105-40CC-B6EE-5216F595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B6E47CE-FF54-4174-86F4-CA89F96F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480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167E3AB-FC8F-4D22-8A43-28428312F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719FB57-EF20-4D17-8F1A-32B4187CA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BE433F-17F9-4A40-80BD-21E008A7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50BA02-C0C4-4CB5-8B58-45B06DC5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96B964-87B2-400A-9BFC-892EC988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764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F17CFA-4BAE-4017-B6BB-F99464C1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49CC2C-8AC8-47B5-8FED-756997808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41B3A08-E2ED-44D8-A933-D255C2E2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E78ED7-E532-423B-9657-92597E9F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9250CD-39D6-4EC2-934E-5CEC0E6B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053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853018-95A6-44CC-A7E9-F8D8643E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BF80780-A669-4924-B101-DEC069E96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863831-D2CA-41B6-B218-B0DB3429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B29F26-6227-4CB7-AEF0-AE1972A6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5CA154-39DA-4876-B019-25AFA994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945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A44A68-F3BA-4C9C-9A19-480D666BD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58F83E-E2E3-4887-9F36-E0B2038FD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248CFDA-17DB-4958-B5A0-2B514F69A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C3DF2E3-EE64-434B-8312-6CC027CA7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5727DBE-B5D5-4390-88DF-278F07D5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EEA94A-18B4-4596-B1DD-309CED99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631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DD498E-6B37-47B5-BAC7-243C61523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FE1D73E-1C96-4AD7-AC9A-6769C522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F47F09-AAE8-465D-B271-A3B906330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989BC52-AB60-4E5D-B84F-775276393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0E4AF32-F932-4463-9CBA-782EE66A4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EB3105-845C-404E-B6A4-50B98AFA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30B14BE-9B94-4A83-AE37-09EF5887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8131C57-9B33-4EB1-BEC0-73ABBCA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96DA19-1EDF-486A-90CE-54AF25CC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0A07ED-EACC-4FD7-8234-4F93B20F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8FF04EE-E197-4FAA-8353-AA8D212A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C999328-5953-47F2-BA82-FD29B523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87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02C4609-A88C-4E91-9D24-6F780630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6C2C65-4A6C-4301-80E1-62365EA0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C587D88-452F-46F7-B033-DB62F172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35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465E7E-0F39-474F-8BA2-99F8BE3A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34FACE-88BF-4FB2-8374-84D3B9D31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667197-56E8-4355-9EA4-9BAA8B0A4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00EF756-93C7-44AC-9790-718A10B6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D72C2FC-4953-4B1A-B204-3E54FC61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6354515-A663-44CD-8DEB-03B43E38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219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1BD25C-D6A8-44FC-9A62-F7613A342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43CC203-2703-4866-AA97-A450644E6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7C9EF54-FEB9-4978-A5E9-74DB6E5DF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25DA2BE-FAEF-4B36-8E01-EDFD7DA7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C4337D0-75E2-47C5-B7F4-F290E115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B5A7A96-6D42-4A1F-A2B0-64CC62A4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548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2F015BB-FC3C-432B-98CC-50993257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4E2874-DCA1-4C7E-A258-8BC48F988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AE1D0E-D0D1-41D9-8DC4-EA612C4D8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5E3FF-6288-4D96-A579-4C6CAD331BE6}" type="datetimeFigureOut">
              <a:rPr lang="fi-FI" smtClean="0"/>
              <a:t>20.4.2022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866972-FFA1-46A9-8723-258E5C029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840DC1-8069-4165-9CF9-B133C6926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B991F-EF4F-4630-83E5-BB2475003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114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0AC7628-9737-4E0D-9A5A-142D3F19F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1505" y="1515379"/>
            <a:ext cx="6771135" cy="2387918"/>
          </a:xfrm>
        </p:spPr>
        <p:txBody>
          <a:bodyPr anchor="b">
            <a:noAutofit/>
          </a:bodyPr>
          <a:lstStyle/>
          <a:p>
            <a:r>
              <a:rPr lang="fi-FI" sz="4800" b="1">
                <a:solidFill>
                  <a:schemeClr val="tx2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Yritysten osaamistarpeet Pohjois-Pohjanmaalla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BDD5E56-1BB4-4C0C-B756-42E48172F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8132" y="4241506"/>
            <a:ext cx="8615430" cy="682079"/>
          </a:xfrm>
        </p:spPr>
        <p:txBody>
          <a:bodyPr>
            <a:normAutofit fontScale="85000" lnSpcReduction="20000"/>
          </a:bodyPr>
          <a:lstStyle/>
          <a:p>
            <a:r>
              <a:rPr lang="fi-FI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Raportti Pohjois-Pohjanmaalla toimiville yrityksille </a:t>
            </a:r>
          </a:p>
          <a:p>
            <a:r>
              <a:rPr lang="fi-FI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kohdennetusta ”Osaamistarpeet työpaikalla” –kyselystä v. 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Kuva 3">
            <a:extLst>
              <a:ext uri="{FF2B5EF4-FFF2-40B4-BE49-F238E27FC236}">
                <a16:creationId xmlns:a16="http://schemas.microsoft.com/office/drawing/2014/main" id="{470286DE-92B4-4133-8C7F-9E47738E3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86" y="5838281"/>
            <a:ext cx="1137612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61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CB27932-F7E4-4295-A8EF-188FD941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tx2"/>
                </a:solidFill>
              </a:rPr>
              <a:t>Opiskelijoiden ja vastavalmistuneiden osaaminen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643E53F-53D5-49CB-ABC9-EFD7BAA62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47441" cy="4351338"/>
          </a:xfrm>
        </p:spPr>
        <p:txBody>
          <a:bodyPr>
            <a:normAutofit/>
          </a:bodyPr>
          <a:lstStyle/>
          <a:p>
            <a:r>
              <a:rPr lang="fi-FI" sz="20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”Arvioi seuraavia toimialanne opiskelijoihin ja vastavalmistuneisiin liittyviä väittämiä”*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57D2E59-3850-4A05-BFD9-A0BAC9A3A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526280" cy="4351338"/>
          </a:xfrm>
        </p:spPr>
        <p:txBody>
          <a:bodyPr/>
          <a:lstStyle/>
          <a:p>
            <a:r>
              <a:rPr lang="fi-FI" sz="1800" b="1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4. Yrityksemme tarjoaa mielellään harjoittelujaksoja opiskelijoille.</a:t>
            </a:r>
          </a:p>
          <a:p>
            <a:pPr lvl="1"/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80 % </a:t>
            </a:r>
            <a:r>
              <a:rPr lang="fi-FI" sz="16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vastaajista tarjoaa harjoittelujaksoja mielellään.</a:t>
            </a:r>
            <a:endParaRPr lang="fi-FI" sz="1600">
              <a:solidFill>
                <a:srgbClr val="333333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E77DB86-BD3D-446F-A7CD-8024FA483534}"/>
              </a:ext>
            </a:extLst>
          </p:cNvPr>
          <p:cNvSpPr txBox="1"/>
          <p:nvPr/>
        </p:nvSpPr>
        <p:spPr>
          <a:xfrm>
            <a:off x="838200" y="6410739"/>
            <a:ext cx="10959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*Vastausvaihtoehdot: 1. täysin eri mieltä, 2. eri mieltä, 3. ei samaa eikä eri mieltä, 4. samaa mieltä, 5. täysin samaa mieltä, 6. en osaa sanoa </a:t>
            </a:r>
            <a:endParaRPr lang="fi-FI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sz="1100"/>
          </a:p>
        </p:txBody>
      </p:sp>
      <p:pic>
        <p:nvPicPr>
          <p:cNvPr id="11" name="Kuva 10" descr="Office-tarvikkeet mustalla taustalla">
            <a:extLst>
              <a:ext uri="{FF2B5EF4-FFF2-40B4-BE49-F238E27FC236}">
                <a16:creationId xmlns:a16="http://schemas.microsoft.com/office/drawing/2014/main" id="{BB253D1A-E985-435B-9693-4D8DAF8D7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8" y="3877519"/>
            <a:ext cx="3314903" cy="22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7" name="Freeform: Shape 16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5" name="Otsikko 4">
            <a:extLst>
              <a:ext uri="{FF2B5EF4-FFF2-40B4-BE49-F238E27FC236}">
                <a16:creationId xmlns:a16="http://schemas.microsoft.com/office/drawing/2014/main" id="{2424C075-1117-4E62-9C5D-9732213B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426" y="2235041"/>
            <a:ext cx="5186842" cy="2387918"/>
          </a:xfrm>
        </p:spPr>
        <p:txBody>
          <a:bodyPr anchor="b">
            <a:normAutofit/>
          </a:bodyPr>
          <a:lstStyle/>
          <a:p>
            <a:r>
              <a:rPr lang="fi-FI" sz="4800" b="1">
                <a:solidFill>
                  <a:schemeClr val="tx2"/>
                </a:solidFill>
                <a:latin typeface="Bradley Hand ITC" panose="03070402050302030203" pitchFamily="66" charset="0"/>
              </a:rPr>
              <a:t>Yritysten nykytila ja lähitulevaisuus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8" name="Freeform: Shape 25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9" name="Freeform: Shape 31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87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4D1A8AC-CB5D-4CA3-98C7-1F66F9BE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i-FI" sz="3600" b="1">
                <a:solidFill>
                  <a:schemeClr val="tx2"/>
                </a:solidFill>
              </a:rPr>
              <a:t>Työpaikan nykytila osaamisen ja koulutuksen näkökulmasta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A04559E-41D8-4397-9EA1-5C9DC49C9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71 % 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vastaajayrityksistä tarvitsee tällä hetkellä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täysin uudenlaista osaamista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 kolmasosa 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vastaajista koki osaamisen päivittämisen olevan selvästi yrityksen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kasvun edellytys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3/4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vastaajayrityksistä rekrytoi myös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opiskelijoita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78 % 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tarvitsee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lisäresursseja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henkilöstön kouluttamiseen, ja </a:t>
            </a:r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prosentilla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aika ei tunnu riittävän uusien työntekijöiden perehdyttämiseen.</a:t>
            </a:r>
          </a:p>
          <a:p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Vain </a:t>
            </a:r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30 % 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vastaajista oli täysin varmoja siitä, mistä löytää henkilöstölle sopivia koulutuksia.</a:t>
            </a: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70 %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vastaajista näki, että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koronatilanne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muuttanut yrityksen työtehtäviä.</a:t>
            </a:r>
          </a:p>
        </p:txBody>
      </p:sp>
    </p:spTree>
    <p:extLst>
      <p:ext uri="{BB962C8B-B14F-4D97-AF65-F5344CB8AC3E}">
        <p14:creationId xmlns:p14="http://schemas.microsoft.com/office/powerpoint/2010/main" val="13308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4D1A8AC-CB5D-4CA3-98C7-1F66F9BE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i-FI" sz="3600" b="1">
                <a:solidFill>
                  <a:schemeClr val="tx2"/>
                </a:solidFill>
              </a:rPr>
              <a:t>Lähitulevaisuuden näkymiä osaamis- ja koulutustarpeista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A04559E-41D8-4397-9EA1-5C9DC49C9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519" y="1011916"/>
            <a:ext cx="4979063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Seuraavan kahden vuoden aikana...</a:t>
            </a: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41 %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:ssa vastaajayrityksistä henkilöstön eläköitymiset vaikuttavat rekrytointitarpeisiin</a:t>
            </a: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36 %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yrityksistä ottaa käyttöön uusia työmenetelmiä tai -prosesseja</a:t>
            </a: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45 %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yrityksistä tarvitsee henkilöstölleen jotain </a:t>
            </a:r>
            <a:r>
              <a:rPr lang="fi-FI" sz="16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täsmäosaamista</a:t>
            </a:r>
            <a:endParaRPr lang="fi-FI" sz="1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kolmasosa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yrityksistä tarvitsee lisää myynti- ja markkinointiosaamista ja aikoo kehittää esimies- ja johtamistaitoja</a:t>
            </a:r>
          </a:p>
          <a:p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kolmasosa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panostaa kestävään kehitykseen</a:t>
            </a:r>
          </a:p>
        </p:txBody>
      </p:sp>
    </p:spTree>
    <p:extLst>
      <p:ext uri="{BB962C8B-B14F-4D97-AF65-F5344CB8AC3E}">
        <p14:creationId xmlns:p14="http://schemas.microsoft.com/office/powerpoint/2010/main" val="14197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4D1A8AC-CB5D-4CA3-98C7-1F66F9BE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i-FI" sz="3600" b="1">
                <a:solidFill>
                  <a:schemeClr val="tx2"/>
                </a:solidFill>
              </a:rPr>
              <a:t>Kehityssuuntia lähitulevaisuudessa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A04559E-41D8-4397-9EA1-5C9DC49C9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99" y="804672"/>
            <a:ext cx="4760843" cy="5230368"/>
          </a:xfrm>
        </p:spPr>
        <p:txBody>
          <a:bodyPr anchor="ctr">
            <a:normAutofit/>
          </a:bodyPr>
          <a:lstStyle/>
          <a:p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Kysyttäessä lähitulevaisuuden muutoksista nousi esiin useita toimialoja läpileikkaavina teemoina </a:t>
            </a:r>
            <a:r>
              <a:rPr lang="fi-FI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ympäristötietoisuus, kestävä kehitys </a:t>
            </a:r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</a:t>
            </a:r>
            <a:r>
              <a:rPr lang="fi-FI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teknologisten ratkaisujen vaikutukset </a:t>
            </a:r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asiakkaisiin ja liiketoimintaan.</a:t>
            </a:r>
          </a:p>
        </p:txBody>
      </p:sp>
    </p:spTree>
    <p:extLst>
      <p:ext uri="{BB962C8B-B14F-4D97-AF65-F5344CB8AC3E}">
        <p14:creationId xmlns:p14="http://schemas.microsoft.com/office/powerpoint/2010/main" val="355174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5" name="Otsikko 4">
            <a:extLst>
              <a:ext uri="{FF2B5EF4-FFF2-40B4-BE49-F238E27FC236}">
                <a16:creationId xmlns:a16="http://schemas.microsoft.com/office/drawing/2014/main" id="{2424C075-1117-4E62-9C5D-9732213B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426" y="1943662"/>
            <a:ext cx="5186842" cy="2387918"/>
          </a:xfrm>
        </p:spPr>
        <p:txBody>
          <a:bodyPr anchor="b">
            <a:normAutofit/>
          </a:bodyPr>
          <a:lstStyle/>
          <a:p>
            <a:r>
              <a:rPr lang="fi-FI" sz="4800" b="1">
                <a:solidFill>
                  <a:schemeClr val="tx2"/>
                </a:solidFill>
                <a:latin typeface="Bradley Hand ITC" panose="03070402050302030203" pitchFamily="66" charset="0"/>
              </a:rPr>
              <a:t>Toimialakohtaiset nostot</a:t>
            </a:r>
          </a:p>
        </p:txBody>
      </p:sp>
      <p:grpSp>
        <p:nvGrpSpPr>
          <p:cNvPr id="13" name="Group 2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30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09CB32-7FEB-4ACA-BC71-0542F0C8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4"/>
            <a:ext cx="5120114" cy="1951353"/>
          </a:xfrm>
        </p:spPr>
        <p:txBody>
          <a:bodyPr>
            <a:normAutofit/>
          </a:bodyPr>
          <a:lstStyle/>
          <a:p>
            <a:r>
              <a:rPr lang="fi-FI" sz="2400"/>
              <a:t>Nostoja toimialoilta</a:t>
            </a:r>
            <a:br>
              <a:rPr lang="fi-FI" sz="2400"/>
            </a:br>
            <a:r>
              <a:rPr lang="fi-FI" sz="2400" b="1"/>
              <a:t>SÄHKÖ JA LVI; </a:t>
            </a:r>
            <a:br>
              <a:rPr lang="fi-FI" sz="2400" b="1"/>
            </a:br>
            <a:r>
              <a:rPr lang="fi-FI" sz="2400" b="1"/>
              <a:t>KIINTEISTÖALAN TOIMINTA; </a:t>
            </a:r>
            <a:br>
              <a:rPr lang="fi-FI" sz="2400" b="1"/>
            </a:br>
            <a:r>
              <a:rPr lang="fi-FI" sz="2400" b="1"/>
              <a:t>KULJETUS JA VARASTOINTI</a:t>
            </a:r>
            <a:br>
              <a:rPr lang="fi-FI" sz="2400" b="1"/>
            </a:br>
            <a:r>
              <a:rPr lang="fi-FI" sz="2400" b="1"/>
              <a:t>(n=14)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20023A-3A71-48B2-B83A-81503BD9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54404"/>
            <a:ext cx="5120113" cy="3462228"/>
          </a:xfrm>
        </p:spPr>
        <p:txBody>
          <a:bodyPr>
            <a:normAutofit/>
          </a:bodyPr>
          <a:lstStyle/>
          <a:p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Rekrytointitarvetta runsaasti 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eri ammatillisen koulutuksen omaaville osaajille mm. kuljettajat, sähköasentajat, putkiasentajat, kylmäasentajat, kiinteistöhoitajat ja siivousalan ammattilaiset. Myös varastotyöntekijät ja ajojärjestelijät mainittiin.</a:t>
            </a:r>
          </a:p>
          <a:p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Ympäristöosaamisen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 tarve nousi esille useissa vastauksissa.</a:t>
            </a:r>
          </a:p>
          <a:p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Sähköalalla vähäisenkin työkokemuksen osaajat ovat kortilla samalla, kun osaavaa henkilöstöä eläköityy. </a:t>
            </a:r>
            <a:b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Nuorten sähköasentajien kädentaidot ovat heikenneet. Yritykset voivat kouluttaa hyvät pohjatiedot omaavia, mutta resurssit eivät riitä monen kouluttamiseen yhtä aikaa.</a:t>
            </a:r>
          </a:p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Lisäksi sähköalalla korostuu tänä päivänä eri ohjelmistot, joten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myös sähköalalla tarvitaan kipeästi ohjelmointiosaamista.</a:t>
            </a:r>
          </a:p>
          <a:p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uva 4" descr="Henkilö korjaus moduuli">
            <a:extLst>
              <a:ext uri="{FF2B5EF4-FFF2-40B4-BE49-F238E27FC236}">
                <a16:creationId xmlns:a16="http://schemas.microsoft.com/office/drawing/2014/main" id="{E1D2D566-5476-4203-919A-32B941475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5" r="2977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49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09CB32-7FEB-4ACA-BC71-0542F0C8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 sz="3600"/>
              <a:t>Nostoja toimialalta</a:t>
            </a:r>
            <a:br>
              <a:rPr lang="fi-FI" sz="3600"/>
            </a:br>
            <a:r>
              <a:rPr lang="fi-FI" sz="3600" b="1"/>
              <a:t>RAKENTAMINEN (n=7)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20023A-3A71-48B2-B83A-81503BD9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Pula asennushenkilöstöstä </a:t>
            </a:r>
            <a:r>
              <a:rPr lang="fi-FI" sz="1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rajoittaa jo liiketoimintaa</a:t>
            </a:r>
          </a:p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Usein mainittuja </a:t>
            </a:r>
            <a:r>
              <a:rPr lang="fi-FI" sz="1400" err="1">
                <a:latin typeface="Arial" panose="020B0604020202020204" pitchFamily="34" charset="0"/>
                <a:cs typeface="Arial" panose="020B0604020202020204" pitchFamily="34" charset="0"/>
              </a:rPr>
              <a:t>täsmäosaamisia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muuraus, hitsaus, bitumieristys</a:t>
            </a:r>
          </a:p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Työvoimapulasta kärsivällä alalla kiristyvä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kilpailutilanne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 vaikeuttaa pienempien ja vähemmän tunnettujen yritysten rekrytointia. </a:t>
            </a:r>
          </a:p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Nähdään, että työ on opittava käytännössä, mutta resursseja ”kädestä pitäen” perehdyttämiseen on vähäisesti.</a:t>
            </a:r>
          </a:p>
        </p:txBody>
      </p:sp>
      <p:pic>
        <p:nvPicPr>
          <p:cNvPr id="5" name="Kuva 4" descr="Työntekijä suojavarusteissa katsomassa ylöspäin työmaalla">
            <a:extLst>
              <a:ext uri="{FF2B5EF4-FFF2-40B4-BE49-F238E27FC236}">
                <a16:creationId xmlns:a16="http://schemas.microsoft.com/office/drawing/2014/main" id="{912701FC-F0F4-4278-AC88-B7DF4CA56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r="37883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24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09CB32-7FEB-4ACA-BC71-0542F0C8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 sz="3600"/>
              <a:t>Nostoja toimialalta</a:t>
            </a:r>
            <a:br>
              <a:rPr lang="fi-FI" sz="3600"/>
            </a:br>
            <a:r>
              <a:rPr lang="fi-FI" sz="3600" b="1"/>
              <a:t>TEOLLISUUS (n=8)</a:t>
            </a:r>
          </a:p>
        </p:txBody>
      </p:sp>
      <p:cxnSp>
        <p:nvCxnSpPr>
          <p:cNvPr id="40" name="Straight Arrow Connector 3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20023A-3A71-48B2-B83A-81503BD9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4736811" cy="3462228"/>
          </a:xfrm>
        </p:spPr>
        <p:txBody>
          <a:bodyPr>
            <a:normAutofit fontScale="92500"/>
          </a:bodyPr>
          <a:lstStyle/>
          <a:p>
            <a:r>
              <a:rPr lang="fi-FI" sz="1500" b="1">
                <a:latin typeface="Arial" panose="020B0604020202020204" pitchFamily="34" charset="0"/>
                <a:cs typeface="Arial" panose="020B0604020202020204" pitchFamily="34" charset="0"/>
              </a:rPr>
              <a:t>Osaamistarpeiden kirjo on laaja:</a:t>
            </a:r>
          </a:p>
          <a:p>
            <a:pPr lvl="1"/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Myynnin, markkinoinnin ja viennin osaaminen </a:t>
            </a:r>
          </a:p>
          <a:p>
            <a:pPr lvl="1"/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Metalliteollisuuden ammattiosaajat; koneistajat ja hitsaajat; automaatio-osaaminen</a:t>
            </a:r>
          </a:p>
          <a:p>
            <a:pPr lvl="1"/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Kädentaidot ja halu oppia työtä tekemällä, esim. mestari-kisälli-periaatteella </a:t>
            </a:r>
          </a:p>
          <a:p>
            <a:pPr lvl="1"/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Elintarviketyön tuntemus</a:t>
            </a:r>
          </a:p>
          <a:p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Henkilöstön koulutustarpeet liittyvät </a:t>
            </a:r>
            <a:r>
              <a:rPr lang="fi-FI" sz="1500" b="1">
                <a:latin typeface="Arial" panose="020B0604020202020204" pitchFamily="34" charset="0"/>
                <a:cs typeface="Arial" panose="020B0604020202020204" pitchFamily="34" charset="0"/>
              </a:rPr>
              <a:t>projektinhallintaan, tuotekehitykseen </a:t>
            </a:r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sekä</a:t>
            </a:r>
            <a:r>
              <a:rPr lang="fi-FI" sz="1500" b="1">
                <a:latin typeface="Arial" panose="020B0604020202020204" pitchFamily="34" charset="0"/>
                <a:cs typeface="Arial" panose="020B0604020202020204" pitchFamily="34" charset="0"/>
              </a:rPr>
              <a:t> robotiikkaan</a:t>
            </a:r>
          </a:p>
          <a:p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Työntekijän tärkeimpänä ominaisuutena korostettiin hyvää </a:t>
            </a:r>
            <a:r>
              <a:rPr lang="fi-FI" sz="1500" b="1">
                <a:latin typeface="Arial" panose="020B0604020202020204" pitchFamily="34" charset="0"/>
                <a:cs typeface="Arial" panose="020B0604020202020204" pitchFamily="34" charset="0"/>
              </a:rPr>
              <a:t>asennetta</a:t>
            </a:r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 työntekoon</a:t>
            </a:r>
          </a:p>
          <a:p>
            <a:r>
              <a:rPr lang="fi-FI" sz="1500" b="1">
                <a:latin typeface="Arial" panose="020B0604020202020204" pitchFamily="34" charset="0"/>
                <a:cs typeface="Arial" panose="020B0604020202020204" pitchFamily="34" charset="0"/>
              </a:rPr>
              <a:t>Esimies- ja johtamisosaaminen </a:t>
            </a:r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on monella yrityksellä tärkeä kehittämiskohde</a:t>
            </a:r>
          </a:p>
          <a:p>
            <a:pPr lvl="1"/>
            <a:endParaRPr lang="fi-FI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 descr="Työntekijä hitsaa">
            <a:extLst>
              <a:ext uri="{FF2B5EF4-FFF2-40B4-BE49-F238E27FC236}">
                <a16:creationId xmlns:a16="http://schemas.microsoft.com/office/drawing/2014/main" id="{11C491A4-F0E7-4830-B09D-4E73B0114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4" r="16754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04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09CB32-7FEB-4ACA-BC71-0542F0C8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 sz="3200"/>
              <a:t>Nostoja toimialalta</a:t>
            </a:r>
            <a:br>
              <a:rPr lang="fi-FI" sz="3200"/>
            </a:br>
            <a:r>
              <a:rPr lang="fi-FI" sz="3200" b="1"/>
              <a:t>TERVEYS- JA SOSIAALIPALVELUT (n=5)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20023A-3A71-48B2-B83A-81503BD9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4761505" cy="3462228"/>
          </a:xfrm>
        </p:spPr>
        <p:txBody>
          <a:bodyPr>
            <a:normAutofit/>
          </a:bodyPr>
          <a:lstStyle/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Erityisesti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lakiuudistukset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 (hoitajamitoitusten nousu ja varhaiskasvatuslain muutokset) vaikuttavat rekrytointitarpeisiin. Niiden myötä organisaatioiden sisälläkin tarvitaan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muutoksenhallinnan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 osaamista.</a:t>
            </a:r>
          </a:p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Sijaistarpeet vaikeasti ennakoitavissa ja sijaisten löytäminen vaikeaa.</a:t>
            </a:r>
          </a:p>
          <a:p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Kasvanut alanvaihtohalukkuus 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mainittu varhaiskasvatuksen osalta.</a:t>
            </a:r>
          </a:p>
          <a:p>
            <a:r>
              <a:rPr lang="fi-FI" sz="1400" err="1">
                <a:latin typeface="Arial" panose="020B0604020202020204" pitchFamily="34" charset="0"/>
                <a:cs typeface="Arial" panose="020B0604020202020204" pitchFamily="34" charset="0"/>
              </a:rPr>
              <a:t>Täsmäosaamisena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 nostettiin esiin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haastavien asiakkaiden hoito.</a:t>
            </a:r>
          </a:p>
        </p:txBody>
      </p:sp>
      <p:pic>
        <p:nvPicPr>
          <p:cNvPr id="8" name="Kuva 7" descr="Kädet henkilöiltä">
            <a:extLst>
              <a:ext uri="{FF2B5EF4-FFF2-40B4-BE49-F238E27FC236}">
                <a16:creationId xmlns:a16="http://schemas.microsoft.com/office/drawing/2014/main" id="{34AF27DA-2122-4CB7-AD7C-A6B4DD15B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3" r="13310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5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9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4" name="Group 13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5" name="Freeform: Shape 14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15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: Shape 16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17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18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Otsikko 3">
            <a:extLst>
              <a:ext uri="{FF2B5EF4-FFF2-40B4-BE49-F238E27FC236}">
                <a16:creationId xmlns:a16="http://schemas.microsoft.com/office/drawing/2014/main" id="{96C8A1E6-05AB-42C9-BE71-CDF272880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2053641"/>
            <a:ext cx="3465670" cy="2760098"/>
          </a:xfrm>
        </p:spPr>
        <p:txBody>
          <a:bodyPr>
            <a:normAutofit/>
          </a:bodyPr>
          <a:lstStyle/>
          <a:p>
            <a:r>
              <a:rPr lang="fi-FI" sz="4000" b="1">
                <a:solidFill>
                  <a:schemeClr val="tx2"/>
                </a:solidFill>
              </a:rPr>
              <a:t>Osaamistarpeet työpaikalla </a:t>
            </a:r>
            <a:br>
              <a:rPr lang="fi-FI" sz="4000" b="1">
                <a:solidFill>
                  <a:schemeClr val="tx2"/>
                </a:solidFill>
              </a:rPr>
            </a:br>
            <a:r>
              <a:rPr lang="fi-FI" sz="4000" b="1">
                <a:solidFill>
                  <a:schemeClr val="tx2"/>
                </a:solidFill>
              </a:rPr>
              <a:t>-kysely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5725643-B11E-4F93-A138-4120E1339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713" y="1076088"/>
            <a:ext cx="5474976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Tavoitteena selvittää yritysten tämän hetken ja lähitulevaisuuden (-2v) osaamis- ja koulutustarpeita eri toimialoilla</a:t>
            </a:r>
          </a:p>
          <a:p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Tuloksia hyödynnetään täydennyskoulutusten suunnittelussa</a:t>
            </a:r>
          </a:p>
          <a:p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Kysely avoinna 4.10.-10.12.2021</a:t>
            </a:r>
          </a:p>
          <a:p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Toteuttajat: </a:t>
            </a:r>
          </a:p>
          <a:p>
            <a:pPr lvl="1"/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Koulutuskuntayhtymä OSAO </a:t>
            </a:r>
            <a:b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(Jatkuvan oppimisen esiselvityshanke)</a:t>
            </a:r>
          </a:p>
          <a:p>
            <a:pPr lvl="1"/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Pohjois-Pohjanmaan ELY-keskus </a:t>
            </a:r>
            <a:b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(Tiedolla </a:t>
            </a:r>
            <a:r>
              <a:rPr lang="fi-FI" sz="18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kohtaantoa</a:t>
            </a:r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ESR-hanke)</a:t>
            </a:r>
          </a:p>
          <a:p>
            <a:pPr lvl="1"/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Oulun kauppakamari</a:t>
            </a:r>
          </a:p>
          <a:p>
            <a:pPr lvl="1"/>
            <a:r>
              <a:rPr lang="fi-FI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Pohjois-Pohjanmaan Yrittäjät</a:t>
            </a:r>
          </a:p>
          <a:p>
            <a:pPr marL="457200" lvl="1" indent="0">
              <a:buNone/>
            </a:pPr>
            <a:endParaRPr lang="fi-FI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07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09CB32-7FEB-4ACA-BC71-0542F0C8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30636"/>
            <a:ext cx="5120114" cy="2085844"/>
          </a:xfrm>
        </p:spPr>
        <p:txBody>
          <a:bodyPr>
            <a:normAutofit/>
          </a:bodyPr>
          <a:lstStyle/>
          <a:p>
            <a:r>
              <a:rPr lang="fi-FI" sz="2000"/>
              <a:t>Nostoja toimialoilta</a:t>
            </a:r>
            <a:br>
              <a:rPr lang="fi-FI" sz="2000"/>
            </a:br>
            <a:r>
              <a:rPr lang="fi-FI" sz="2000" b="1"/>
              <a:t>INFORMAATIO &amp; VIESTINTÄ;</a:t>
            </a:r>
            <a:br>
              <a:rPr lang="fi-FI" sz="2000" b="1"/>
            </a:br>
            <a:r>
              <a:rPr lang="fi-FI" sz="2000" b="1"/>
              <a:t>HALLINTO- JA TUKIPALVELUTOIMINTA;</a:t>
            </a:r>
            <a:br>
              <a:rPr lang="fi-FI" sz="2000" b="1"/>
            </a:br>
            <a:r>
              <a:rPr lang="fi-FI" sz="2000" b="1"/>
              <a:t>AMMATILLINEN, TIETEELLINEN JA TEKNINEN TOIMINTA; RAHOITUS- JA VAKUUTUSTOIMINTA; </a:t>
            </a:r>
            <a:br>
              <a:rPr lang="fi-FI" sz="2000" b="1"/>
            </a:br>
            <a:r>
              <a:rPr lang="fi-FI" sz="2000" b="1"/>
              <a:t>JULKINEN HALLINTO</a:t>
            </a:r>
            <a:br>
              <a:rPr lang="fi-FI" sz="2000" b="1"/>
            </a:br>
            <a:r>
              <a:rPr lang="fi-FI" sz="2000" b="1"/>
              <a:t>(n=13)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20023A-3A71-48B2-B83A-81503BD9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4811201" cy="3462228"/>
          </a:xfrm>
        </p:spPr>
        <p:txBody>
          <a:bodyPr>
            <a:normAutofit/>
          </a:bodyPr>
          <a:lstStyle/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Avoimissa vastauksissa korostuivat kautta linjan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asiakaspalvelu- ja myyntiosaamisen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 tarpeet sekä erilaiset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ohjelmointitaidot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Yleisinä osaamisvaatimuksina mainittiin usein myös </a:t>
            </a:r>
            <a:r>
              <a:rPr lang="fi-FI" sz="1400" b="1">
                <a:latin typeface="Arial" panose="020B0604020202020204" pitchFamily="34" charset="0"/>
                <a:cs typeface="Arial" panose="020B0604020202020204" pitchFamily="34" charset="0"/>
              </a:rPr>
              <a:t>kieli- ja kirjoitustaito</a:t>
            </a:r>
            <a:r>
              <a:rPr lang="fi-FI" sz="1400">
                <a:latin typeface="Arial" panose="020B0604020202020204" pitchFamily="34" charset="0"/>
                <a:cs typeface="Arial" panose="020B0604020202020204" pitchFamily="34" charset="0"/>
              </a:rPr>
              <a:t> sekä oma-aloitteisuus ja päättelykyvyt.</a:t>
            </a:r>
          </a:p>
          <a:p>
            <a:r>
              <a:rPr lang="fi-FI" sz="1400" i="1">
                <a:latin typeface="Arial" panose="020B0604020202020204" pitchFamily="34" charset="0"/>
                <a:cs typeface="Arial" panose="020B0604020202020204" pitchFamily="34" charset="0"/>
              </a:rPr>
              <a:t>Vastaajissa oletettavasti myös henkilöstöpalvelualan yrityksiä, jotka rekrytoivat eri toimialoille. Osa tämän vastaajaryhmän toimialakohtaisista vastauksista onkin huomioitu muiden toimialojen yhteenvedoissa.</a:t>
            </a:r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 descr="Liikemies tietokoneella">
            <a:extLst>
              <a:ext uri="{FF2B5EF4-FFF2-40B4-BE49-F238E27FC236}">
                <a16:creationId xmlns:a16="http://schemas.microsoft.com/office/drawing/2014/main" id="{7660A156-B5B2-4D1A-A925-5FD17B1C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2" r="12907"/>
          <a:stretch/>
        </p:blipFill>
        <p:spPr>
          <a:xfrm>
            <a:off x="5888374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29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09CB32-7FEB-4ACA-BC71-0542F0C8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 sz="2100"/>
              <a:t>Nostoja toimialoilta</a:t>
            </a:r>
            <a:br>
              <a:rPr lang="fi-FI" sz="2100"/>
            </a:br>
            <a:r>
              <a:rPr lang="fi-FI" sz="2100" b="1"/>
              <a:t>TUKKU- JA VÄHITTÄISKAUPPA; </a:t>
            </a:r>
            <a:br>
              <a:rPr lang="fi-FI" sz="2100" b="1"/>
            </a:br>
            <a:r>
              <a:rPr lang="fi-FI" sz="2100" b="1"/>
              <a:t>MUU PALVELUTOIMINTA;</a:t>
            </a:r>
            <a:br>
              <a:rPr lang="fi-FI" sz="2100" b="1"/>
            </a:br>
            <a:r>
              <a:rPr lang="fi-FI" sz="2100" b="1"/>
              <a:t>TOIMIALA TUNTEMATON</a:t>
            </a:r>
            <a:br>
              <a:rPr lang="fi-FI" sz="2100" b="1"/>
            </a:br>
            <a:r>
              <a:rPr lang="fi-FI" sz="2100" b="1"/>
              <a:t>(n=12)</a:t>
            </a:r>
          </a:p>
        </p:txBody>
      </p:sp>
      <p:cxnSp>
        <p:nvCxnSpPr>
          <p:cNvPr id="42" name="Straight Arrow Connector 3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20023A-3A71-48B2-B83A-81503BD9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i-FI" sz="1500">
                <a:latin typeface="Arial" panose="020B0604020202020204" pitchFamily="34" charset="0"/>
                <a:cs typeface="Arial" panose="020B0604020202020204" pitchFamily="34" charset="0"/>
              </a:rPr>
              <a:t>Puolet vastaajista koki, että osaajia on yritykseen saatavilla jokseenkin hyvin ja heidän osaamistasonsa on kohtuullinen. Haasteita työvoiman löytämisessä koki vain neljäsosa.</a:t>
            </a:r>
          </a:p>
          <a:p>
            <a:pPr>
              <a:spcAft>
                <a:spcPts val="800"/>
              </a:spcAft>
            </a:pPr>
            <a:r>
              <a:rPr lang="fi-FI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Yleisistä osaamisalueista mainittiin toistuvasti </a:t>
            </a:r>
            <a:r>
              <a:rPr lang="fi-FI" sz="15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asiakaspalvelutaidot ja myyntity</a:t>
            </a:r>
            <a:r>
              <a:rPr lang="fi-FI" sz="1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</a:t>
            </a:r>
            <a:endParaRPr lang="fi-FI" sz="1500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fi-FI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Lähitulevaisuuden kehitystrendinä </a:t>
            </a:r>
            <a:r>
              <a:rPr lang="fi-FI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korostui</a:t>
            </a:r>
            <a:r>
              <a:rPr lang="fi-FI" sz="1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digitalisaation vaikutus erilaisiin palveluihin</a:t>
            </a:r>
            <a:r>
              <a:rPr lang="fi-FI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i-FI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lisääntyvä </a:t>
            </a:r>
            <a:r>
              <a:rPr lang="fi-FI" sz="1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i-FI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ekoälyn käyttö, ohjelmistoprosessien integroituminen liiketoimintaan sekä verkkokauppaosaaminen</a:t>
            </a:r>
          </a:p>
          <a:p>
            <a:pPr>
              <a:spcAft>
                <a:spcPts val="800"/>
              </a:spcAft>
            </a:pPr>
            <a:r>
              <a:rPr lang="fi-FI" sz="15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Ympäristötietoisuus ja kiertotalous </a:t>
            </a:r>
            <a:r>
              <a:rPr lang="fi-FI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käyttötavarakaupan haasteena</a:t>
            </a:r>
          </a:p>
          <a:p>
            <a:pPr>
              <a:spcAft>
                <a:spcPts val="800"/>
              </a:spcAft>
            </a:pPr>
            <a:endParaRPr lang="fi-FI" sz="1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i-FI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uva 4" descr="Nainen ostamassa kasviksia yrityksessä">
            <a:extLst>
              <a:ext uri="{FF2B5EF4-FFF2-40B4-BE49-F238E27FC236}">
                <a16:creationId xmlns:a16="http://schemas.microsoft.com/office/drawing/2014/main" id="{6F483AE0-4AFD-4979-A789-AB5B48E11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r="29777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24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5" name="Otsikko 4">
            <a:extLst>
              <a:ext uri="{FF2B5EF4-FFF2-40B4-BE49-F238E27FC236}">
                <a16:creationId xmlns:a16="http://schemas.microsoft.com/office/drawing/2014/main" id="{2424C075-1117-4E62-9C5D-9732213B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731" y="1542402"/>
            <a:ext cx="5186842" cy="2387918"/>
          </a:xfrm>
        </p:spPr>
        <p:txBody>
          <a:bodyPr anchor="b">
            <a:normAutofit/>
          </a:bodyPr>
          <a:lstStyle/>
          <a:p>
            <a:r>
              <a:rPr lang="fi-FI" sz="5200" b="1">
                <a:solidFill>
                  <a:schemeClr val="tx2"/>
                </a:solidFill>
                <a:latin typeface="Bradley Hand ITC" panose="03070402050302030203" pitchFamily="66" charset="0"/>
              </a:rPr>
              <a:t>Yhteenveto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0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Otsikko 7">
            <a:extLst>
              <a:ext uri="{FF2B5EF4-FFF2-40B4-BE49-F238E27FC236}">
                <a16:creationId xmlns:a16="http://schemas.microsoft.com/office/drawing/2014/main" id="{646797D2-CF7C-410D-9D12-42DEE1D4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i-FI" sz="3600" b="1">
                <a:solidFill>
                  <a:schemeClr val="tx2"/>
                </a:solidFill>
              </a:rPr>
              <a:t>Yhteenvetoa: Opiskelijat ja vastavalmistuneet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6034B1D5-5D44-4074-93AD-D429F27C3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239761"/>
            <a:ext cx="5379720" cy="65087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Useimmiten </a:t>
            </a:r>
            <a:r>
              <a:rPr lang="fi-FI" sz="18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motivaatio ja oppimishalu </a:t>
            </a:r>
            <a:r>
              <a:rPr lang="fi-FI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nähdään tärkeämpänä kuin ammattiosaaminen. Toisaalta resurssit perehdyttämiseen ja työssäoppimisen tukeen ovat vähäiset lähes kaikilla toimialoilla.</a:t>
            </a:r>
            <a:endParaRPr lang="fi-FI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1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Vastavalmistuneiden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ammattiosaamisen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tasossa alakohtaisia eroja. </a:t>
            </a:r>
          </a:p>
          <a:p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Matala osaamistaso korostuu rakennusalan ja teollisuuden aloilla. Sähköasentajien osaamisen ajantasaisuudesta on myös huolta.</a:t>
            </a:r>
          </a:p>
          <a:p>
            <a:pPr marL="0" indent="0">
              <a:buNone/>
            </a:pPr>
            <a:endParaRPr lang="fi-FI" sz="1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Vastavalmistuneiden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työelämätaidot 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vaihtelevat.</a:t>
            </a:r>
          </a:p>
          <a:p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Korkeakouluosaamiseen painottuvilla aloilla sekä sotealalla keskimääräistä paremmat työelämätaidot.</a:t>
            </a:r>
          </a:p>
          <a:p>
            <a:pPr marL="0" indent="0">
              <a:buNone/>
            </a:pPr>
            <a:endParaRPr lang="fi-FI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Suurin osa yrityksistä tarjoaa mielellään harjoittelujaksoja opiskelijoille ja kolme neljästä </a:t>
            </a:r>
            <a:b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rekrytoi myös opiskelijoita palvelukseensa.</a:t>
            </a:r>
          </a:p>
        </p:txBody>
      </p:sp>
    </p:spTree>
    <p:extLst>
      <p:ext uri="{BB962C8B-B14F-4D97-AF65-F5344CB8AC3E}">
        <p14:creationId xmlns:p14="http://schemas.microsoft.com/office/powerpoint/2010/main" val="26424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Otsikko 7">
            <a:extLst>
              <a:ext uri="{FF2B5EF4-FFF2-40B4-BE49-F238E27FC236}">
                <a16:creationId xmlns:a16="http://schemas.microsoft.com/office/drawing/2014/main" id="{646797D2-CF7C-410D-9D12-42DEE1D4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i-FI" sz="3600" b="1">
                <a:solidFill>
                  <a:schemeClr val="tx2"/>
                </a:solidFill>
              </a:rPr>
              <a:t>Yhteenvetoa: Koulutustarpeet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6034B1D5-5D44-4074-93AD-D429F27C3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239761"/>
            <a:ext cx="5187198" cy="65087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Suurin osa yrityksistä tarvitsee nyt ja lähitulevaisuudessa </a:t>
            </a:r>
            <a:r>
              <a:rPr lang="fi-FI" sz="18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täysin uudenlaista osaamista</a:t>
            </a:r>
            <a:r>
              <a:rPr lang="fi-FI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1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Kestävä kehitys ja digitalisaatio 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pyyhkivät läpi toimialojen. Toimialasta riippumatta tarve on kehittää:</a:t>
            </a:r>
          </a:p>
          <a:p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Asiakaspalvelu- ja myyntitaitoja</a:t>
            </a:r>
          </a:p>
          <a:p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Kestävän kehityksen taitoja ja ympäristöosaamista</a:t>
            </a:r>
          </a:p>
          <a:p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Ohjelmointitaitoja ja yleisempiä digitaitoja.</a:t>
            </a:r>
          </a:p>
          <a:p>
            <a:pPr marL="0" indent="0">
              <a:buNone/>
            </a:pP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 nykyisten että tulevien osaajien tulee pystyä soveltamaan näitä taitoja omalla toimialallaan.</a:t>
            </a:r>
          </a:p>
          <a:p>
            <a:endParaRPr lang="fi-FI" sz="1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Organisaatiotason kehittämiskohteina nousevat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esimies- ja johtamistaidot 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myynti- ja markkinointiosaaminen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Sote-organisaatioissa tarvitaan osaamista muutoksenhallintaan.</a:t>
            </a:r>
          </a:p>
          <a:p>
            <a:pPr marL="0" indent="0">
              <a:buNone/>
            </a:pPr>
            <a:b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Suurin osa vastaajista ei ollut täysin varmoja siitä, </a:t>
            </a:r>
            <a:r>
              <a:rPr lang="fi-FI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mistä löytäisi henkilöstölleen sopivia koulutuksia</a:t>
            </a:r>
            <a:r>
              <a:rPr lang="fi-FI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Tiedotusta ja vuoropuhelua lisättävä entisestään.</a:t>
            </a:r>
          </a:p>
        </p:txBody>
      </p:sp>
    </p:spTree>
    <p:extLst>
      <p:ext uri="{BB962C8B-B14F-4D97-AF65-F5344CB8AC3E}">
        <p14:creationId xmlns:p14="http://schemas.microsoft.com/office/powerpoint/2010/main" val="10685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318B52D-1831-43F3-987B-6820BD2B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29" y="1764407"/>
            <a:ext cx="5760846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i-FI" sz="8000" b="1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Kiitos!</a:t>
            </a:r>
            <a:endParaRPr lang="en-US" sz="7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5DE955A-A9D2-4482-8970-578DF9EBC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86" y="6005660"/>
            <a:ext cx="1137612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A5FF74C-5394-46F5-AE6B-E747130B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261423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fi-FI" b="1" dirty="0">
                <a:solidFill>
                  <a:schemeClr val="tx2"/>
                </a:solidFill>
              </a:rPr>
              <a:t>Vastaajat</a:t>
            </a:r>
            <a:endParaRPr lang="fi-FI" dirty="0">
              <a:solidFill>
                <a:schemeClr val="tx2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D6F225-CB4E-42C3-BD6A-D11113A2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494" y="2790486"/>
            <a:ext cx="5590880" cy="3735421"/>
          </a:xfrm>
        </p:spPr>
        <p:txBody>
          <a:bodyPr>
            <a:normAutofit/>
          </a:bodyPr>
          <a:lstStyle/>
          <a:p>
            <a:pPr lvl="0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71 vastaajaa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Jakauma henkilöstömäärän mukaan: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alle 10 hlö: 36,6 %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10-49 hlö: 29,6 %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50-249 hlö: 18,3 %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yli 250 hlö: 15,5 %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Eniten vastauksia toimialoilta:	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Majoitus- ja ravitsemistoiminta (n=10)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Teollisuus (n=8)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Rakentaminen (n=7)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Kiinteistöalan toiminta (n=7)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4">
            <a:extLst>
              <a:ext uri="{FF2B5EF4-FFF2-40B4-BE49-F238E27FC236}">
                <a16:creationId xmlns:a16="http://schemas.microsoft.com/office/drawing/2014/main" id="{D1942232-83D0-49E2-AF9B-1F97E3C1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id="{E9E70D72-6E23-4015-A4A6-85C120C1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tsikko 12">
            <a:extLst>
              <a:ext uri="{FF2B5EF4-FFF2-40B4-BE49-F238E27FC236}">
                <a16:creationId xmlns:a16="http://schemas.microsoft.com/office/drawing/2014/main" id="{338D3191-9D7B-42B1-AFD2-1EDD68BA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163848"/>
            <a:ext cx="982980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err="1">
                <a:solidFill>
                  <a:schemeClr val="tx2"/>
                </a:solidFill>
              </a:rPr>
              <a:t>Löytyykö</a:t>
            </a:r>
            <a:r>
              <a:rPr lang="en-US" b="1" kern="1200">
                <a:solidFill>
                  <a:schemeClr val="tx2"/>
                </a:solidFill>
              </a:rPr>
              <a:t> </a:t>
            </a:r>
            <a:r>
              <a:rPr lang="en-US" b="1" kern="1200" err="1">
                <a:solidFill>
                  <a:schemeClr val="tx2"/>
                </a:solidFill>
              </a:rPr>
              <a:t>osaajia</a:t>
            </a:r>
            <a:r>
              <a:rPr lang="en-US" b="1" kern="120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41" name="Group 28">
            <a:extLst>
              <a:ext uri="{FF2B5EF4-FFF2-40B4-BE49-F238E27FC236}">
                <a16:creationId xmlns:a16="http://schemas.microsoft.com/office/drawing/2014/main" id="{C28A977F-B603-4D81-B0FC-C8DE048A7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8"/>
            <a:chOff x="-305" y="-1"/>
            <a:chExt cx="3832880" cy="2876136"/>
          </a:xfrm>
        </p:grpSpPr>
        <p:sp>
          <p:nvSpPr>
            <p:cNvPr id="42" name="Freeform: Shape 29">
              <a:extLst>
                <a:ext uri="{FF2B5EF4-FFF2-40B4-BE49-F238E27FC236}">
                  <a16:creationId xmlns:a16="http://schemas.microsoft.com/office/drawing/2014/main" id="{0183CE8C-E039-4B2F-A36E-5FD5CD5D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3EB77281-FAB4-40D0-B3F3-264EC4AB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5E59F3-75FC-494F-8737-5F00A4964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3ADDCFA-B066-4D79-AB71-062E66E58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78D9229-E61D-4FEE-8321-2F8B64A8C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6037" y="4852038"/>
            <a:ext cx="2151670" cy="1860256"/>
            <a:chOff x="-305" y="-4155"/>
            <a:chExt cx="2514948" cy="217433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FDD3CCB-26A3-4D79-AEB6-7A60CF980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9AC4470-5113-4709-B29F-CDB937F25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E0D146C-9DAB-421E-AE88-5F854BF3F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2EB32A5-4408-4F6C-84B2-F9A908237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7980BDB5-EB1E-4F1E-9596-77378024B2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9190" y="2728719"/>
            <a:ext cx="4895512" cy="3212870"/>
          </a:xfrm>
          <a:prstGeom prst="rect">
            <a:avLst/>
          </a:prstGeom>
        </p:spPr>
      </p:pic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77A815F9-B7ED-4BFC-87B9-49A9DEC9F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0418" y="3429000"/>
            <a:ext cx="5181600" cy="2952996"/>
          </a:xfrm>
        </p:spPr>
        <p:txBody>
          <a:bodyPr/>
          <a:lstStyle/>
          <a:p>
            <a:pPr lvl="0"/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Vaikeuksia löytää osaavaa työvoimaa koettiin eniten sosiaali- ja terveysalalla (100 %), teollisuudessa (75 %) ja rakennusalalla (71 %).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Lähes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kaikilla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toimialoilla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yli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50 %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vastaajista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koki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haasteita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työvoiman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löytämisessä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poikkeuksena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kaupan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ala ja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osa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muista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palvelualoista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4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D10542-DF9D-479A-B805-3D567263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err="1">
                <a:solidFill>
                  <a:schemeClr val="tx2"/>
                </a:solidFill>
              </a:rPr>
              <a:t>Osaamistarpeista</a:t>
            </a:r>
            <a:r>
              <a:rPr lang="en-US" b="1">
                <a:solidFill>
                  <a:schemeClr val="tx2"/>
                </a:solidFill>
              </a:rPr>
              <a:t> </a:t>
            </a:r>
            <a:r>
              <a:rPr lang="en-US" b="1" err="1">
                <a:solidFill>
                  <a:schemeClr val="tx2"/>
                </a:solidFill>
              </a:rPr>
              <a:t>yleisesti</a:t>
            </a:r>
            <a:endParaRPr lang="en-US" b="1">
              <a:solidFill>
                <a:schemeClr val="tx2"/>
              </a:solidFill>
            </a:endParaRPr>
          </a:p>
        </p:txBody>
      </p:sp>
      <p:cxnSp>
        <p:nvCxnSpPr>
          <p:cNvPr id="11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363BCE-B461-4D69-B39F-90A0D3DC5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Vastaajayrityksistä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62 %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tarvitsee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ammattikoulutustasoista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34 % AMK-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tasoista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</a:p>
          <a:p>
            <a:pPr lvl="1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18 %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yliopistotasoista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osaamista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Ammattikoulutustason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osaajien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tarve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korostuu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rakentamisen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teollisuuden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kaupan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aloilla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sekä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majoitus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- ja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ravitsemistoimialalla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AMK- ja yliopistokoulutustason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osaamistarve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keskiössä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viestinnän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tekniikan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hallinnon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aloilla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Majoitus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- ja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ravitsemistoimialalla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rakennusalalla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kaupan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alalla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osaamista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etsitään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usein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myös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ilman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koulutusastevaatimuksia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66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5" name="Otsikko 4">
            <a:extLst>
              <a:ext uri="{FF2B5EF4-FFF2-40B4-BE49-F238E27FC236}">
                <a16:creationId xmlns:a16="http://schemas.microsoft.com/office/drawing/2014/main" id="{2424C075-1117-4E62-9C5D-9732213B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731" y="1542402"/>
            <a:ext cx="5186842" cy="2387918"/>
          </a:xfrm>
        </p:spPr>
        <p:txBody>
          <a:bodyPr anchor="b">
            <a:normAutofit/>
          </a:bodyPr>
          <a:lstStyle/>
          <a:p>
            <a:r>
              <a:rPr lang="fi-FI" sz="4800" b="1">
                <a:solidFill>
                  <a:schemeClr val="tx2"/>
                </a:solidFill>
                <a:latin typeface="Bradley Hand ITC" panose="03070402050302030203" pitchFamily="66" charset="0"/>
              </a:rPr>
              <a:t>Opiskelijat ja vastavalmistuneet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10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CB27932-F7E4-4295-A8EF-188FD941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tx2"/>
                </a:solidFill>
              </a:rPr>
              <a:t>Opiskelijoiden ja vastavalmistuneiden osaaminen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643E53F-53D5-49CB-ABC9-EFD7BAA62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2267"/>
            <a:ext cx="3525456" cy="4351338"/>
          </a:xfrm>
        </p:spPr>
        <p:txBody>
          <a:bodyPr>
            <a:normAutofit/>
          </a:bodyPr>
          <a:lstStyle/>
          <a:p>
            <a:r>
              <a:rPr lang="fi-FI" sz="20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”Arvioi seuraavia toimialanne opiskelijoihin ja vastavalmistuneisiin liittyviä väittämiä”*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57D2E59-3850-4A05-BFD9-A0BAC9A3A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63160" cy="4351338"/>
          </a:xfrm>
        </p:spPr>
        <p:txBody>
          <a:bodyPr/>
          <a:lstStyle/>
          <a:p>
            <a:r>
              <a:rPr lang="fi-FI" sz="1800" b="1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Toimialamme vastavalmistuneiden osaaminen on pääosin riittävää työtehtäviimme nähden.</a:t>
            </a:r>
          </a:p>
          <a:p>
            <a:pPr lvl="1"/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42 % 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vastaajista oli sitä mieltä, että toimialan vastavalmistuneiden </a:t>
            </a:r>
            <a:r>
              <a:rPr lang="fi-FI" sz="1600" b="1">
                <a:latin typeface="Arial" panose="020B0604020202020204" pitchFamily="34" charset="0"/>
                <a:cs typeface="Arial" panose="020B0604020202020204" pitchFamily="34" charset="0"/>
              </a:rPr>
              <a:t>osaaminen on riittävää 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työtehtäviin nähden.</a:t>
            </a:r>
          </a:p>
          <a:p>
            <a:pPr lvl="1"/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38 % 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mielestä osaaminen </a:t>
            </a:r>
            <a:r>
              <a:rPr lang="fi-FI" sz="1600" b="1">
                <a:latin typeface="Arial" panose="020B0604020202020204" pitchFamily="34" charset="0"/>
                <a:cs typeface="Arial" panose="020B0604020202020204" pitchFamily="34" charset="0"/>
              </a:rPr>
              <a:t>ei ole riittävää.</a:t>
            </a:r>
          </a:p>
          <a:p>
            <a:pPr lvl="1"/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Useimmin osaamistaso koettiin riittäväksi palvelualoilla sekä sosiaali- ja terveysalalla.</a:t>
            </a:r>
          </a:p>
          <a:p>
            <a:pPr lvl="1"/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Matala osaamistaso korostui rakentamisen ja teollisuuden aloilla.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E77DB86-BD3D-446F-A7CD-8024FA483534}"/>
              </a:ext>
            </a:extLst>
          </p:cNvPr>
          <p:cNvSpPr txBox="1"/>
          <p:nvPr/>
        </p:nvSpPr>
        <p:spPr>
          <a:xfrm>
            <a:off x="838200" y="6410739"/>
            <a:ext cx="10959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*Vastausvaihtoehdot: 1. täysin eri mieltä, 2. eri mieltä, 3. ei samaa eikä eri mieltä, 4. samaa mieltä, 5. täysin samaa mieltä, 6. en osaa sanoa </a:t>
            </a:r>
            <a:endParaRPr lang="fi-FI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sz="1100"/>
          </a:p>
        </p:txBody>
      </p:sp>
      <p:pic>
        <p:nvPicPr>
          <p:cNvPr id="3" name="Kuva 2" descr="Kampaajan kampaus ja hiustenleikkuusakset miehen hiusten leikkuussa">
            <a:extLst>
              <a:ext uri="{FF2B5EF4-FFF2-40B4-BE49-F238E27FC236}">
                <a16:creationId xmlns:a16="http://schemas.microsoft.com/office/drawing/2014/main" id="{3A31601C-E566-47B4-A4D4-725F9314F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" y="3874574"/>
            <a:ext cx="3205435" cy="214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CB27932-F7E4-4295-A8EF-188FD941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tx2"/>
                </a:solidFill>
              </a:rPr>
              <a:t>Opiskelijoiden ja vastavalmistuneiden osaaminen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643E53F-53D5-49CB-ABC9-EFD7BAA62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45375" cy="4351338"/>
          </a:xfrm>
        </p:spPr>
        <p:txBody>
          <a:bodyPr>
            <a:normAutofit/>
          </a:bodyPr>
          <a:lstStyle/>
          <a:p>
            <a:r>
              <a:rPr lang="fi-FI" sz="20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”Arvioi seuraavia toimialanne opiskelijoihin ja vastavalmistuneisiin liittyviä väittämiä”*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57D2E59-3850-4A05-BFD9-A0BAC9A3A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499658" cy="4351338"/>
          </a:xfrm>
        </p:spPr>
        <p:txBody>
          <a:bodyPr>
            <a:normAutofit/>
          </a:bodyPr>
          <a:lstStyle/>
          <a:p>
            <a:r>
              <a:rPr lang="fi-FI" sz="1800" b="1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Toimialamme vastavalmistuneiden työelämätaidot ovat pääosin riittävät.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38 % 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vastaajista oli sitä mieltä, että toimialan vastavalmistuneiden työelämätaidot </a:t>
            </a:r>
            <a:r>
              <a:rPr lang="fi-FI" sz="1600" b="1">
                <a:latin typeface="Arial" panose="020B0604020202020204" pitchFamily="34" charset="0"/>
                <a:cs typeface="Arial" panose="020B0604020202020204" pitchFamily="34" charset="0"/>
              </a:rPr>
              <a:t>ovat riittävät.</a:t>
            </a:r>
          </a:p>
          <a:p>
            <a:pPr lvl="1"/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40 % 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mielestä </a:t>
            </a:r>
            <a:r>
              <a:rPr lang="fi-FI" sz="1600" b="1">
                <a:latin typeface="Arial" panose="020B0604020202020204" pitchFamily="34" charset="0"/>
                <a:cs typeface="Arial" panose="020B0604020202020204" pitchFamily="34" charset="0"/>
              </a:rPr>
              <a:t>työelämätaidot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>
                <a:latin typeface="Arial" panose="020B0604020202020204" pitchFamily="34" charset="0"/>
                <a:cs typeface="Arial" panose="020B0604020202020204" pitchFamily="34" charset="0"/>
              </a:rPr>
              <a:t>eivät ole riittävät.</a:t>
            </a:r>
          </a:p>
          <a:p>
            <a:pPr lvl="1"/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Työelämätaidoissa jonkin verran parannettavaa lähes kaikilla aloilla, mutta heikot työelämätaidot nousevat esiin erityisesti rakennusalalla.</a:t>
            </a:r>
          </a:p>
          <a:p>
            <a:pPr lvl="1"/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Erityisesti korkeakouluosaamiseen painottuvilla aloilla sekä sotealalla valmistuneiden työelämätaidot arvioidaan keskimääräistä paremmiksi.</a:t>
            </a:r>
            <a:endParaRPr lang="fi-FI" sz="1600" b="1">
              <a:solidFill>
                <a:srgbClr val="333333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i-FI" sz="1400" b="1">
              <a:solidFill>
                <a:srgbClr val="333333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E77DB86-BD3D-446F-A7CD-8024FA483534}"/>
              </a:ext>
            </a:extLst>
          </p:cNvPr>
          <p:cNvSpPr txBox="1"/>
          <p:nvPr/>
        </p:nvSpPr>
        <p:spPr>
          <a:xfrm>
            <a:off x="838200" y="6410739"/>
            <a:ext cx="10959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*Vastausvaihtoehdot: 1. täysin eri mieltä, 2. eri mieltä, 3. ei samaa eikä eri mieltä, 4. samaa mieltä, 5. täysin samaa mieltä, 6. en osaa sanoa </a:t>
            </a:r>
            <a:endParaRPr lang="fi-FI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sz="1100"/>
          </a:p>
        </p:txBody>
      </p:sp>
      <p:pic>
        <p:nvPicPr>
          <p:cNvPr id="3" name="Kuva 2" descr="Rakennus työn työkalut">
            <a:extLst>
              <a:ext uri="{FF2B5EF4-FFF2-40B4-BE49-F238E27FC236}">
                <a16:creationId xmlns:a16="http://schemas.microsoft.com/office/drawing/2014/main" id="{0AF2AF19-F197-4D11-A9F6-A22DCE46A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6" y="3763702"/>
            <a:ext cx="3205401" cy="21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CB27932-F7E4-4295-A8EF-188FD941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tx2"/>
                </a:solidFill>
              </a:rPr>
              <a:t>Opiskelijoiden ja vastavalmistuneiden osaaminen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643E53F-53D5-49CB-ABC9-EFD7BAA62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3489960" cy="4351338"/>
          </a:xfrm>
        </p:spPr>
        <p:txBody>
          <a:bodyPr>
            <a:normAutofit/>
          </a:bodyPr>
          <a:lstStyle/>
          <a:p>
            <a:r>
              <a:rPr lang="fi-FI" sz="20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”Arvioi seuraavia toimialanne opiskelijoihin ja vastavalmistuneisiin liittyviä väittämiä”*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57D2E59-3850-4A05-BFD9-A0BAC9A3A2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sz="1800" b="1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 Pidämme vastavalmistuneiden rekrytoinnissa motivaatiota ja oppimishalua tärkeämpänä kuin ammatillista osaamista.</a:t>
            </a:r>
          </a:p>
          <a:p>
            <a:pPr lvl="1"/>
            <a:r>
              <a:rPr lang="fi-FI" sz="1600" b="1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80 % </a:t>
            </a:r>
            <a:r>
              <a:rPr lang="fi-FI" sz="16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vastaajista oli sitä mieltä, että motivaatio ja oppimishalu ovat tärkeämpiä kuin ammatillinen osaaminen.</a:t>
            </a:r>
          </a:p>
          <a:p>
            <a:pPr lvl="1"/>
            <a:r>
              <a:rPr lang="fi-FI" sz="160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Vain yksittäiset vastaajat eri toimialoilta pitivät ammatillista osaamista tärkeämpänä.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E77DB86-BD3D-446F-A7CD-8024FA483534}"/>
              </a:ext>
            </a:extLst>
          </p:cNvPr>
          <p:cNvSpPr txBox="1"/>
          <p:nvPr/>
        </p:nvSpPr>
        <p:spPr>
          <a:xfrm>
            <a:off x="838200" y="6410739"/>
            <a:ext cx="10959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*Vastausvaihtoehdot: 1. täysin eri mieltä, 2. eri mieltä, 3. ei samaa eikä eri mieltä, 4. samaa mieltä, 5. täysin samaa mieltä, 6. en osaa sanoa </a:t>
            </a:r>
            <a:endParaRPr lang="fi-FI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sz="1100"/>
          </a:p>
        </p:txBody>
      </p:sp>
      <p:pic>
        <p:nvPicPr>
          <p:cNvPr id="3" name="Kuva 2" descr="Henkilö laskee matematiikkaa liitutaululla">
            <a:extLst>
              <a:ext uri="{FF2B5EF4-FFF2-40B4-BE49-F238E27FC236}">
                <a16:creationId xmlns:a16="http://schemas.microsoft.com/office/drawing/2014/main" id="{C87CC7D5-03B1-4DAC-8EAE-749EF2494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0" y="3893145"/>
            <a:ext cx="3223215" cy="21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Vanavesi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9E01703A6CF6E4E97EA6CEE0ACF7E8C" ma:contentTypeVersion="11" ma:contentTypeDescription="Luo uusi asiakirja." ma:contentTypeScope="" ma:versionID="211549aaacbcf522d6c62a91f9ee0478">
  <xsd:schema xmlns:xsd="http://www.w3.org/2001/XMLSchema" xmlns:xs="http://www.w3.org/2001/XMLSchema" xmlns:p="http://schemas.microsoft.com/office/2006/metadata/properties" xmlns:ns2="0d691b4b-6d47-4ecb-9ad4-24b6715bd2f1" xmlns:ns3="b03a76af-44a1-4c25-95bf-aa883f3f8ac7" targetNamespace="http://schemas.microsoft.com/office/2006/metadata/properties" ma:root="true" ma:fieldsID="f1455965abe3e55e885aabc88db78a3d" ns2:_="" ns3:_="">
    <xsd:import namespace="0d691b4b-6d47-4ecb-9ad4-24b6715bd2f1"/>
    <xsd:import namespace="b03a76af-44a1-4c25-95bf-aa883f3f8a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91b4b-6d47-4ecb-9ad4-24b6715bd2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a76af-44a1-4c25-95bf-aa883f3f8ac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97104D-1C35-4EE2-B4C3-9240B399C5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10361E-09A6-4294-A055-4D4F4EDC2A61}">
  <ds:schemaRefs>
    <ds:schemaRef ds:uri="0d691b4b-6d47-4ecb-9ad4-24b6715bd2f1"/>
    <ds:schemaRef ds:uri="b03a76af-44a1-4c25-95bf-aa883f3f8a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953EA87-C6C7-4C82-9393-A3BA13CD8811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b03a76af-44a1-4c25-95bf-aa883f3f8ac7"/>
    <ds:schemaRef ds:uri="http://schemas.openxmlformats.org/package/2006/metadata/core-properties"/>
    <ds:schemaRef ds:uri="0d691b4b-6d47-4ecb-9ad4-24b6715bd2f1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d95951a6-dfd3-4a74-9abb-f2b2cb89d671}" enabled="0" method="" siteId="{d95951a6-dfd3-4a74-9abb-f2b2cb89d6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1371</Words>
  <Application>Microsoft Office PowerPoint</Application>
  <PresentationFormat>Laajakuva</PresentationFormat>
  <Paragraphs>139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31" baseType="lpstr">
      <vt:lpstr>Arial</vt:lpstr>
      <vt:lpstr>Bradley Hand ITC</vt:lpstr>
      <vt:lpstr>Calibri</vt:lpstr>
      <vt:lpstr>Calibri Light</vt:lpstr>
      <vt:lpstr>Times New Roman</vt:lpstr>
      <vt:lpstr>Office-teema</vt:lpstr>
      <vt:lpstr>Yritysten osaamistarpeet Pohjois-Pohjanmaalla</vt:lpstr>
      <vt:lpstr>Osaamistarpeet työpaikalla  -kysely</vt:lpstr>
      <vt:lpstr>Vastaajat</vt:lpstr>
      <vt:lpstr>Löytyykö osaajia?</vt:lpstr>
      <vt:lpstr>Osaamistarpeista yleisesti</vt:lpstr>
      <vt:lpstr>Opiskelijat ja vastavalmistuneet</vt:lpstr>
      <vt:lpstr>Opiskelijoiden ja vastavalmistuneiden osaaminen</vt:lpstr>
      <vt:lpstr>Opiskelijoiden ja vastavalmistuneiden osaaminen</vt:lpstr>
      <vt:lpstr>Opiskelijoiden ja vastavalmistuneiden osaaminen</vt:lpstr>
      <vt:lpstr>Opiskelijoiden ja vastavalmistuneiden osaaminen</vt:lpstr>
      <vt:lpstr>Yritysten nykytila ja lähitulevaisuus</vt:lpstr>
      <vt:lpstr>Työpaikan nykytila osaamisen ja koulutuksen näkökulmasta</vt:lpstr>
      <vt:lpstr>Lähitulevaisuuden näkymiä osaamis- ja koulutustarpeista</vt:lpstr>
      <vt:lpstr>Kehityssuuntia lähitulevaisuudessa</vt:lpstr>
      <vt:lpstr>Toimialakohtaiset nostot</vt:lpstr>
      <vt:lpstr>Nostoja toimialoilta SÄHKÖ JA LVI;  KIINTEISTÖALAN TOIMINTA;  KULJETUS JA VARASTOINTI (n=14)</vt:lpstr>
      <vt:lpstr>Nostoja toimialalta RAKENTAMINEN (n=7)</vt:lpstr>
      <vt:lpstr>Nostoja toimialalta TEOLLISUUS (n=8)</vt:lpstr>
      <vt:lpstr>Nostoja toimialalta TERVEYS- JA SOSIAALIPALVELUT (n=5)</vt:lpstr>
      <vt:lpstr>Nostoja toimialoilta INFORMAATIO &amp; VIESTINTÄ; HALLINTO- JA TUKIPALVELUTOIMINTA; AMMATILLINEN, TIETEELLINEN JA TEKNINEN TOIMINTA; RAHOITUS- JA VAKUUTUSTOIMINTA;  JULKINEN HALLINTO (n=13)</vt:lpstr>
      <vt:lpstr>Nostoja toimialoilta TUKKU- JA VÄHITTÄISKAUPPA;  MUU PALVELUTOIMINTA; TOIMIALA TUNTEMATON (n=12)</vt:lpstr>
      <vt:lpstr>Yhteenveto</vt:lpstr>
      <vt:lpstr>Yhteenvetoa: Opiskelijat ja vastavalmistuneet</vt:lpstr>
      <vt:lpstr>Yhteenvetoa: Koulutustarpeet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Yritysten osaamistarpeet Pohjois-Pohjanmaalla</dc:title>
  <dc:creator>Holappa Piia (ELY)</dc:creator>
  <cp:lastModifiedBy>Elf Juha (ELY)</cp:lastModifiedBy>
  <cp:revision>2</cp:revision>
  <dcterms:created xsi:type="dcterms:W3CDTF">2022-01-19T06:19:35Z</dcterms:created>
  <dcterms:modified xsi:type="dcterms:W3CDTF">2022-04-20T12:42:48Z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0x010100E9E01703A6CF6E4E97EA6CEE0ACF7E8C</vt:lpwstr>
  </property>
</Properties>
</file>