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16"/>
  </p:notesMasterIdLst>
  <p:sldIdLst>
    <p:sldId id="256" r:id="rId7"/>
    <p:sldId id="285" r:id="rId8"/>
    <p:sldId id="268" r:id="rId9"/>
    <p:sldId id="269" r:id="rId10"/>
    <p:sldId id="300" r:id="rId11"/>
    <p:sldId id="305" r:id="rId12"/>
    <p:sldId id="291" r:id="rId13"/>
    <p:sldId id="295" r:id="rId14"/>
    <p:sldId id="281" r:id="rId1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https://taimi.sharepoint.com/sites/tyotilat/ELY_RR_PS/Tiedostot/02Ohjelmakausi_2014-2020/02EAKR_Yritystuet/2014_2020_tilastoja/RR-yritysrahoitus%20POPELY%20ohjelmakausi%202014-2020/Yhteinen/My&#246;nnetyt%20avustukset%202015-2022%20pylv&#228;in&#228;%20vertailutaulukko%20ka"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taimi.sharepoint.com/sites/tyotilat/ELY_RR_PS/Tiedostot/02Ohjelmakausi_2014-2020/02EAKR_Yritystuet/2014_2020_tilastoja/RR-yritysrahoitus%20POPELY%20ohjelmakausi%202014-2020/Pohjois-Pohjanmaa/My&#246;nnetyt%20avustukset%201.1.2015-29.6.2022%20POP%20seutukun"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taimi.sharepoint.com/sites/tyotilat/ELY_RR_PS/Tiedostot/02Ohjelmakausi_2014-2020/02EAKR_Yritystuet/2014_2020_tilastoja/RR-yritysrahoitus%20POPELY%20ohjelmakausi%202014-2020/Pohjois-Pohjanmaa/My&#246;nnetyt%20avustukset%201.1.2015-29.6.2022%20POP%20toimiala"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taimi.sharepoint.com/sites/tyotilat/ELY_RR_PS/Tiedostot/02Ohjelmakausi_2014-2020/02EAKR_Yritystuet/2014_2020_tilastoja/RR-yritysrahoitus%20POPELY%20ohjelmakausi%202014-2020/Pohjois-Pohjanmaa/My&#246;nnetyt%20avustukset%201.1.2015-30.6.2022%20POP%20toimiala"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taimi.sharepoint.com/sites/tyotilat/ELY_RR_PS/Tiedostot/02Ohjelmakausi_2014-2020/02EAKR_Yritystuet/2014_2020_tilastoja/RR-yritysrahoitus%20POPELY%20ohjelmakausi%202014-2020/Yhteinen/POP,%20LAP,%20KAI%20toimialat%202015-2022%20T&#196;YDENTYV&#196;.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taimi.sharepoint.com/sites/tyotilat/ELY_RR_PS/Tiedostot/02Ohjelmakausi_2014-2020/02EAKR_Yritystuet/2014_2020_tilastoja/RR-yritysrahoitus%20POPELY%20ohjelmakausi%202014-2020/Pohjois-Pohjanmaa/My&#246;nnetyt%20avustukset%201.1.2015-30.6.2022%20POP%20investoinnit%20ja%20kehitt"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taimi.sharepoint.com/sites/tyotilat/ELY_RR_PS/Tiedostot/02Ohjelmakausi_2014-2020/02EAKR_Yritystuet/2014_2020_tilastoja/RR-yritysrahoitus%20POPELY%20ohjelmakausi%202014-2020/Pohjois-Pohjanmaa/My&#246;nnetyt%20avustukset%201.1.2015-30.6.2022%20POP%20kehitt&#228;mistoimenpiteid"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taimi.sharepoint.com/sites/tyotilat/ELY_RR_PS/Tiedostot/02Ohjelmakausi_2014-2020/02EAKR_Yritystuet/2014_2020_tilastoja/RR-yritysrahoitus%20POPELY%20ohjelmakausi%202014-2020/Pohjois-Pohjanmaa/My&#246;nnetyt%20avustukset%201.1.2015-30.6.2022%20POP%20erityist"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err="1"/>
              <a:t>Myönnetyt</a:t>
            </a:r>
            <a:r>
              <a:rPr lang="en-US"/>
              <a:t> </a:t>
            </a:r>
            <a:r>
              <a:rPr lang="en-US" err="1"/>
              <a:t>avustukset</a:t>
            </a:r>
            <a:r>
              <a:rPr lang="en-US"/>
              <a:t> Pohjois-Pohjanmaa 2014-2022, </a:t>
            </a:r>
            <a:r>
              <a:rPr lang="en-US" err="1"/>
              <a:t>yht</a:t>
            </a:r>
            <a:r>
              <a:rPr lang="en-US"/>
              <a:t>. 147,9 </a:t>
            </a:r>
            <a:r>
              <a:rPr lang="en-US" err="1"/>
              <a:t>milj</a:t>
            </a:r>
            <a:r>
              <a:rPr lang="en-US"/>
              <a:t>. </a:t>
            </a:r>
            <a:r>
              <a:rPr lang="en-US" err="1"/>
              <a:t>euroa</a:t>
            </a:r>
            <a:r>
              <a:rPr lang="en-US"/>
              <a:t> ja 932 </a:t>
            </a:r>
            <a:r>
              <a:rPr lang="en-US" err="1"/>
              <a:t>hanketta</a:t>
            </a:r>
            <a:endParaRPr lang="fi-FI"/>
          </a:p>
        </c:rich>
      </c:tx>
      <c:layout>
        <c:manualLayout>
          <c:xMode val="edge"/>
          <c:yMode val="edge"/>
          <c:x val="0.12294072363356429"/>
          <c:y val="1.8570097609989445E-2"/>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i-FI"/>
        </a:p>
      </c:txPr>
    </c:title>
    <c:autoTitleDeleted val="0"/>
    <c:plotArea>
      <c:layout/>
      <c:barChart>
        <c:barDir val="col"/>
        <c:grouping val="stacked"/>
        <c:varyColors val="0"/>
        <c:ser>
          <c:idx val="0"/>
          <c:order val="0"/>
          <c:tx>
            <c:strRef>
              <c:f>'[Myönnetyt avustukset 2015-2022 pylväinä vertailutaulukko kaikki + maakunnat.xlsx]Taul1'!$L$9</c:f>
              <c:strCache>
                <c:ptCount val="1"/>
                <c:pt idx="0">
                  <c:v>EU-ohjelma KKT</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'[Myönnetyt avustukset 2015-2022 pylväinä vertailutaulukko kaikki + maakunnat.xlsx]Taul1'!$M$13:$U$13</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'[Myönnetyt avustukset 2015-2022 pylväinä vertailutaulukko kaikki + maakunnat.xlsx]Taul1'!$M$9:$U$9</c:f>
              <c:numCache>
                <c:formatCode>"€"#,##0_);\("€"#,##0\)</c:formatCode>
                <c:ptCount val="9"/>
                <c:pt idx="0">
                  <c:v>0</c:v>
                </c:pt>
                <c:pt idx="1">
                  <c:v>19108802</c:v>
                </c:pt>
                <c:pt idx="2">
                  <c:v>16457495</c:v>
                </c:pt>
                <c:pt idx="3">
                  <c:v>17911508</c:v>
                </c:pt>
                <c:pt idx="4">
                  <c:v>18030867</c:v>
                </c:pt>
                <c:pt idx="5">
                  <c:v>12882578</c:v>
                </c:pt>
                <c:pt idx="6">
                  <c:v>16054357</c:v>
                </c:pt>
                <c:pt idx="7">
                  <c:v>35292563</c:v>
                </c:pt>
                <c:pt idx="8">
                  <c:v>2140200</c:v>
                </c:pt>
              </c:numCache>
            </c:numRef>
          </c:val>
          <c:extLst>
            <c:ext xmlns:c16="http://schemas.microsoft.com/office/drawing/2014/chart" uri="{C3380CC4-5D6E-409C-BE32-E72D297353CC}">
              <c16:uniqueId val="{00000000-22E4-4BC1-A173-31C31BEA1679}"/>
            </c:ext>
          </c:extLst>
        </c:ser>
        <c:ser>
          <c:idx val="1"/>
          <c:order val="1"/>
          <c:tx>
            <c:strRef>
              <c:f>'[Myönnetyt avustukset 2015-2022 pylväinä vertailutaulukko kaikki + maakunnat.xlsx]Taul1'!$L$10</c:f>
              <c:strCache>
                <c:ptCount val="1"/>
                <c:pt idx="0">
                  <c:v>Kansallinen ÄRM/ERM</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'[Myönnetyt avustukset 2015-2022 pylväinä vertailutaulukko kaikki + maakunnat.xlsx]Taul1'!$M$13:$U$13</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'[Myönnetyt avustukset 2015-2022 pylväinä vertailutaulukko kaikki + maakunnat.xlsx]Taul1'!$M$10:$U$10</c:f>
              <c:numCache>
                <c:formatCode>"€"#,##0_);\("€"#,##0\)</c:formatCode>
                <c:ptCount val="9"/>
                <c:pt idx="0">
                  <c:v>2551100</c:v>
                </c:pt>
                <c:pt idx="1">
                  <c:v>7163216</c:v>
                </c:pt>
                <c:pt idx="2">
                  <c:v>334870</c:v>
                </c:pt>
                <c:pt idx="3">
                  <c:v>0</c:v>
                </c:pt>
                <c:pt idx="4">
                  <c:v>0</c:v>
                </c:pt>
                <c:pt idx="5">
                  <c:v>0</c:v>
                </c:pt>
                <c:pt idx="6">
                  <c:v>0</c:v>
                </c:pt>
                <c:pt idx="7">
                  <c:v>0</c:v>
                </c:pt>
                <c:pt idx="8">
                  <c:v>0</c:v>
                </c:pt>
              </c:numCache>
            </c:numRef>
          </c:val>
          <c:extLst>
            <c:ext xmlns:c16="http://schemas.microsoft.com/office/drawing/2014/chart" uri="{C3380CC4-5D6E-409C-BE32-E72D297353CC}">
              <c16:uniqueId val="{00000001-22E4-4BC1-A173-31C31BEA1679}"/>
            </c:ext>
          </c:extLst>
        </c:ser>
        <c:dLbls>
          <c:showLegendKey val="0"/>
          <c:showVal val="0"/>
          <c:showCatName val="0"/>
          <c:showSerName val="0"/>
          <c:showPercent val="0"/>
          <c:showBubbleSize val="0"/>
        </c:dLbls>
        <c:gapWidth val="95"/>
        <c:overlap val="100"/>
        <c:axId val="204263920"/>
        <c:axId val="204264336"/>
      </c:barChart>
      <c:lineChart>
        <c:grouping val="standard"/>
        <c:varyColors val="0"/>
        <c:ser>
          <c:idx val="3"/>
          <c:order val="2"/>
          <c:tx>
            <c:strRef>
              <c:f>'[Myönnetyt avustukset 2015-2022 pylväinä vertailutaulukko kaikki + maakunnat.xlsx]Taul1'!$L$13</c:f>
              <c:strCache>
                <c:ptCount val="1"/>
                <c:pt idx="0">
                  <c:v>Myönnetty kpl yhteensä</c:v>
                </c:pt>
              </c:strCache>
            </c:strRef>
          </c:tx>
          <c:spPr>
            <a:ln w="34925" cap="rnd">
              <a:solidFill>
                <a:schemeClr val="accent4"/>
              </a:solidFill>
              <a:round/>
            </a:ln>
            <a:effectLst>
              <a:outerShdw blurRad="57150" dist="19050" dir="5400000" algn="ctr" rotWithShape="0">
                <a:srgbClr val="000000">
                  <a:alpha val="63000"/>
                </a:srgbClr>
              </a:outerShdw>
            </a:effectLst>
          </c:spPr>
          <c:marker>
            <c:symbol val="none"/>
          </c:marker>
          <c:dLbls>
            <c:dLbl>
              <c:idx val="3"/>
              <c:layout>
                <c:manualLayout>
                  <c:x val="0"/>
                  <c:y val="-2.78551464149842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2E4-4BC1-A173-31C31BEA1679}"/>
                </c:ext>
              </c:extLst>
            </c:dLbl>
            <c:dLbl>
              <c:idx val="4"/>
              <c:layout>
                <c:manualLayout>
                  <c:x val="1.3072152563800225E-2"/>
                  <c:y val="-2.47601301466527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2E4-4BC1-A173-31C31BEA1679}"/>
                </c:ext>
              </c:extLst>
            </c:dLbl>
            <c:dLbl>
              <c:idx val="5"/>
              <c:layout>
                <c:manualLayout>
                  <c:x val="-8.7147683758668163E-3"/>
                  <c:y val="-3.09501626833157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2E4-4BC1-A173-31C31BEA1679}"/>
                </c:ext>
              </c:extLst>
            </c:dLbl>
            <c:dLbl>
              <c:idx val="6"/>
              <c:layout>
                <c:manualLayout>
                  <c:x val="-1.1619691167822422E-2"/>
                  <c:y val="-5.8805309098299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2E4-4BC1-A173-31C31BEA1679}"/>
                </c:ext>
              </c:extLst>
            </c:dLbl>
            <c:dLbl>
              <c:idx val="7"/>
              <c:layout>
                <c:manualLayout>
                  <c:x val="1.3072152563800118E-2"/>
                  <c:y val="-3.7140195219978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2E4-4BC1-A173-31C31BEA1679}"/>
                </c:ext>
              </c:extLst>
            </c:dLbl>
            <c:dLbl>
              <c:idx val="8"/>
              <c:layout>
                <c:manualLayout>
                  <c:x val="-7.2623069798890133E-3"/>
                  <c:y val="-4.02352114883104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2E4-4BC1-A173-31C31BEA1679}"/>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'[Myönnetyt avustukset 2015-2022 pylväinä vertailutaulukko kaikki + maakunnat.xlsx]Taul1'!$M$13:$U$13</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'[Myönnetyt avustukset 2015-2022 pylväinä vertailutaulukko kaikki + maakunnat.xlsx]Taul1'!$M$16:$U$16</c:f>
              <c:numCache>
                <c:formatCode>0</c:formatCode>
                <c:ptCount val="9"/>
                <c:pt idx="0">
                  <c:v>29</c:v>
                </c:pt>
                <c:pt idx="1">
                  <c:v>204</c:v>
                </c:pt>
                <c:pt idx="2">
                  <c:v>144</c:v>
                </c:pt>
                <c:pt idx="3">
                  <c:v>112</c:v>
                </c:pt>
                <c:pt idx="4">
                  <c:v>97</c:v>
                </c:pt>
                <c:pt idx="5">
                  <c:v>95</c:v>
                </c:pt>
                <c:pt idx="6">
                  <c:v>92</c:v>
                </c:pt>
                <c:pt idx="7">
                  <c:v>153</c:v>
                </c:pt>
                <c:pt idx="8">
                  <c:v>6</c:v>
                </c:pt>
              </c:numCache>
            </c:numRef>
          </c:val>
          <c:smooth val="0"/>
          <c:extLst>
            <c:ext xmlns:c16="http://schemas.microsoft.com/office/drawing/2014/chart" uri="{C3380CC4-5D6E-409C-BE32-E72D297353CC}">
              <c16:uniqueId val="{00000002-22E4-4BC1-A173-31C31BEA1679}"/>
            </c:ext>
          </c:extLst>
        </c:ser>
        <c:dLbls>
          <c:showLegendKey val="0"/>
          <c:showVal val="0"/>
          <c:showCatName val="0"/>
          <c:showSerName val="0"/>
          <c:showPercent val="0"/>
          <c:showBubbleSize val="0"/>
        </c:dLbls>
        <c:marker val="1"/>
        <c:smooth val="0"/>
        <c:axId val="1331783984"/>
        <c:axId val="1331793552"/>
      </c:lineChart>
      <c:catAx>
        <c:axId val="20426392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i-FI"/>
          </a:p>
        </c:txPr>
        <c:crossAx val="204264336"/>
        <c:crosses val="autoZero"/>
        <c:auto val="1"/>
        <c:lblAlgn val="ctr"/>
        <c:lblOffset val="100"/>
        <c:noMultiLvlLbl val="0"/>
      </c:catAx>
      <c:valAx>
        <c:axId val="20426433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i-FI"/>
          </a:p>
        </c:txPr>
        <c:crossAx val="204263920"/>
        <c:crosses val="autoZero"/>
        <c:crossBetween val="between"/>
      </c:valAx>
      <c:valAx>
        <c:axId val="1331793552"/>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i-FI"/>
          </a:p>
        </c:txPr>
        <c:crossAx val="1331783984"/>
        <c:crosses val="max"/>
        <c:crossBetween val="between"/>
      </c:valAx>
      <c:catAx>
        <c:axId val="1331783984"/>
        <c:scaling>
          <c:orientation val="minMax"/>
        </c:scaling>
        <c:delete val="1"/>
        <c:axPos val="b"/>
        <c:numFmt formatCode="General" sourceLinked="1"/>
        <c:majorTickMark val="out"/>
        <c:minorTickMark val="none"/>
        <c:tickLblPos val="nextTo"/>
        <c:crossAx val="1331793552"/>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i-FI"/>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4">
                  <a:lumMod val="60000"/>
                  <a:lumOff val="40000"/>
                </a:schemeClr>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1-964D-45ED-98E0-5F53E35E855D}"/>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3-964D-45ED-98E0-5F53E35E855D}"/>
              </c:ext>
            </c:extLst>
          </c:dPt>
          <c:dPt>
            <c:idx val="2"/>
            <c:bubble3D val="0"/>
            <c:spPr>
              <a:solidFill>
                <a:schemeClr val="accent1">
                  <a:lumMod val="40000"/>
                  <a:lumOff val="60000"/>
                </a:schemeClr>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5-964D-45ED-98E0-5F53E35E855D}"/>
              </c:ext>
            </c:extLst>
          </c:dPt>
          <c:dPt>
            <c:idx val="3"/>
            <c:bubble3D val="0"/>
            <c:spPr>
              <a:solidFill>
                <a:schemeClr val="bg2">
                  <a:lumMod val="75000"/>
                </a:schemeClr>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7-964D-45ED-98E0-5F53E35E855D}"/>
              </c:ext>
            </c:extLst>
          </c:dPt>
          <c:dPt>
            <c:idx val="4"/>
            <c:bubble3D val="0"/>
            <c:spPr>
              <a:solidFill>
                <a:schemeClr val="accent2">
                  <a:lumMod val="60000"/>
                  <a:lumOff val="40000"/>
                </a:schemeClr>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9-964D-45ED-98E0-5F53E35E855D}"/>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B-964D-45ED-98E0-5F53E35E855D}"/>
              </c:ext>
            </c:extLst>
          </c:dPt>
          <c:dPt>
            <c:idx val="6"/>
            <c:bubble3D val="0"/>
            <c:spPr>
              <a:solidFill>
                <a:schemeClr val="accent3"/>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D-964D-45ED-98E0-5F53E35E855D}"/>
              </c:ext>
            </c:extLst>
          </c:dPt>
          <c:dLbls>
            <c:dLbl>
              <c:idx val="0"/>
              <c:layout>
                <c:manualLayout>
                  <c:x val="-4.970558103742357E-2"/>
                  <c:y val="5.823374409980351E-2"/>
                </c:manualLayout>
              </c:layout>
              <c:tx>
                <c:rich>
                  <a:bodyPr/>
                  <a:lstStyle/>
                  <a:p>
                    <a:fld id="{9B206696-5295-4084-9124-0F6C658F0373}" type="CATEGORYNAME">
                      <a:rPr lang="en-US"/>
                      <a:pPr/>
                      <a:t>[LUOKAN NIMI]</a:t>
                    </a:fld>
                    <a:r>
                      <a:rPr lang="en-US" baseline="0"/>
                      <a:t>
</a:t>
                    </a:r>
                    <a:fld id="{96905D5D-F903-4B80-89A0-BF307CF97B43}" type="PERCENTAGE">
                      <a:rPr lang="en-US" baseline="0"/>
                      <a:pPr/>
                      <a:t>[PROSENTTI]</a:t>
                    </a:fld>
                    <a:endParaRPr lang="en-US" baseline="0"/>
                  </a:p>
                  <a:p>
                    <a:r>
                      <a:rPr lang="en-US" baseline="0"/>
                      <a:t>6,9 milj. €</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64D-45ED-98E0-5F53E35E855D}"/>
                </c:ext>
              </c:extLst>
            </c:dLbl>
            <c:dLbl>
              <c:idx val="1"/>
              <c:layout>
                <c:manualLayout>
                  <c:x val="-8.4615301425986861E-2"/>
                  <c:y val="7.4294823376236899E-2"/>
                </c:manualLayout>
              </c:layout>
              <c:tx>
                <c:rich>
                  <a:bodyPr/>
                  <a:lstStyle/>
                  <a:p>
                    <a:fld id="{910C36BB-271F-4A19-A28E-083B160ACAEB}" type="CATEGORYNAME">
                      <a:rPr lang="en-US"/>
                      <a:pPr/>
                      <a:t>[LUOKAN NIMI]</a:t>
                    </a:fld>
                    <a:r>
                      <a:rPr lang="en-US" baseline="0"/>
                      <a:t>
</a:t>
                    </a:r>
                    <a:fld id="{7DC01497-BB02-410A-9C11-F3788CB18590}" type="PERCENTAGE">
                      <a:rPr lang="en-US" baseline="0"/>
                      <a:pPr/>
                      <a:t>[PROSENTTI]</a:t>
                    </a:fld>
                    <a:endParaRPr lang="en-US" baseline="0"/>
                  </a:p>
                  <a:p>
                    <a:r>
                      <a:rPr lang="en-US" baseline="0"/>
                      <a:t>7,2 milj. €</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64D-45ED-98E0-5F53E35E855D}"/>
                </c:ext>
              </c:extLst>
            </c:dLbl>
            <c:dLbl>
              <c:idx val="2"/>
              <c:layout>
                <c:manualLayout>
                  <c:x val="-0.11742686369044227"/>
                  <c:y val="6.6620127523207465E-2"/>
                </c:manualLayout>
              </c:layout>
              <c:tx>
                <c:rich>
                  <a:bodyPr/>
                  <a:lstStyle/>
                  <a:p>
                    <a:fld id="{0351437F-E825-4300-9917-41022D6E78A3}" type="CATEGORYNAME">
                      <a:rPr lang="en-US"/>
                      <a:pPr/>
                      <a:t>[LUOKAN NIMI]</a:t>
                    </a:fld>
                    <a:r>
                      <a:rPr lang="en-US" baseline="0"/>
                      <a:t>
</a:t>
                    </a:r>
                    <a:fld id="{D57DFD26-A0F8-4F9E-B2FD-A116107B4C14}" type="PERCENTAGE">
                      <a:rPr lang="en-US" baseline="0"/>
                      <a:pPr/>
                      <a:t>[PROSENTTI]</a:t>
                    </a:fld>
                    <a:endParaRPr lang="en-US" baseline="0"/>
                  </a:p>
                  <a:p>
                    <a:r>
                      <a:rPr lang="en-US" baseline="0"/>
                      <a:t>8,8 milj. €</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64D-45ED-98E0-5F53E35E855D}"/>
                </c:ext>
              </c:extLst>
            </c:dLbl>
            <c:dLbl>
              <c:idx val="3"/>
              <c:layout>
                <c:manualLayout>
                  <c:x val="-0.15807453072743885"/>
                  <c:y val="3.6349452806446352E-2"/>
                </c:manualLayout>
              </c:layout>
              <c:tx>
                <c:rich>
                  <a:bodyPr/>
                  <a:lstStyle/>
                  <a:p>
                    <a:fld id="{00A39830-5FA7-463B-8331-0300F93DB3A8}" type="CATEGORYNAME">
                      <a:rPr lang="en-US"/>
                      <a:pPr/>
                      <a:t>[LUOKAN NIMI]</a:t>
                    </a:fld>
                    <a:r>
                      <a:rPr lang="en-US" baseline="0"/>
                      <a:t>
</a:t>
                    </a:r>
                    <a:fld id="{1DB7420B-430B-4504-87DC-E9FBB77F11EE}" type="PERCENTAGE">
                      <a:rPr lang="en-US" baseline="0"/>
                      <a:pPr/>
                      <a:t>[PROSENTTI]</a:t>
                    </a:fld>
                    <a:endParaRPr lang="en-US" baseline="0"/>
                  </a:p>
                  <a:p>
                    <a:r>
                      <a:rPr lang="en-US" baseline="0"/>
                      <a:t>12,4 milj. €</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964D-45ED-98E0-5F53E35E855D}"/>
                </c:ext>
              </c:extLst>
            </c:dLbl>
            <c:dLbl>
              <c:idx val="4"/>
              <c:layout>
                <c:manualLayout>
                  <c:x val="-0.13511375220104904"/>
                  <c:y val="-0.221222580186139"/>
                </c:manualLayout>
              </c:layout>
              <c:tx>
                <c:rich>
                  <a:bodyPr/>
                  <a:lstStyle/>
                  <a:p>
                    <a:fld id="{767C52F3-9CCE-4053-A4BD-B7E853ADF701}" type="CATEGORYNAME">
                      <a:rPr lang="en-US"/>
                      <a:pPr/>
                      <a:t>[LUOKAN NIMI]</a:t>
                    </a:fld>
                    <a:r>
                      <a:rPr lang="en-US" baseline="0"/>
                      <a:t>
</a:t>
                    </a:r>
                    <a:fld id="{B385F241-5CA8-4A1A-96B3-27C384D25DF5}" type="PERCENTAGE">
                      <a:rPr lang="en-US" baseline="0"/>
                      <a:pPr/>
                      <a:t>[PROSENTTI]</a:t>
                    </a:fld>
                    <a:endParaRPr lang="en-US" baseline="0"/>
                  </a:p>
                  <a:p>
                    <a:r>
                      <a:rPr lang="en-US" baseline="0"/>
                      <a:t>14,5 milj. €</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964D-45ED-98E0-5F53E35E855D}"/>
                </c:ext>
              </c:extLst>
            </c:dLbl>
            <c:dLbl>
              <c:idx val="5"/>
              <c:layout>
                <c:manualLayout>
                  <c:x val="-0.13029419780963811"/>
                  <c:y val="-0.33374533805058099"/>
                </c:manualLayout>
              </c:layout>
              <c:tx>
                <c:rich>
                  <a:bodyPr/>
                  <a:lstStyle/>
                  <a:p>
                    <a:fld id="{4305DA39-E6E7-4E3D-BE9D-835D05BD4A5F}" type="CATEGORYNAME">
                      <a:rPr lang="en-US"/>
                      <a:pPr/>
                      <a:t>[LUOKAN NIMI]</a:t>
                    </a:fld>
                    <a:r>
                      <a:rPr lang="en-US" baseline="0"/>
                      <a:t>
</a:t>
                    </a:r>
                    <a:fld id="{EF8712E6-ACB8-41CC-B26A-6B9FE026746E}" type="PERCENTAGE">
                      <a:rPr lang="en-US" baseline="0"/>
                      <a:pPr/>
                      <a:t>[PROSENTTI]</a:t>
                    </a:fld>
                    <a:endParaRPr lang="en-US" baseline="0"/>
                  </a:p>
                  <a:p>
                    <a:r>
                      <a:rPr lang="en-US" baseline="0"/>
                      <a:t>19,2 milj. €</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964D-45ED-98E0-5F53E35E855D}"/>
                </c:ext>
              </c:extLst>
            </c:dLbl>
            <c:dLbl>
              <c:idx val="6"/>
              <c:tx>
                <c:rich>
                  <a:bodyPr/>
                  <a:lstStyle/>
                  <a:p>
                    <a:fld id="{B06495BF-8FF8-47FB-9ABA-B7FF78AF9191}" type="CATEGORYNAME">
                      <a:rPr lang="en-US"/>
                      <a:pPr/>
                      <a:t>[LUOKAN NIMI]</a:t>
                    </a:fld>
                    <a:r>
                      <a:rPr lang="en-US" baseline="0"/>
                      <a:t>
</a:t>
                    </a:r>
                    <a:fld id="{37CD543B-0A7A-4AAC-93C8-8FB272FCC6E0}" type="PERCENTAGE">
                      <a:rPr lang="en-US" baseline="0"/>
                      <a:pPr/>
                      <a:t>[PROSENTTI]</a:t>
                    </a:fld>
                    <a:endParaRPr lang="en-US" baseline="0"/>
                  </a:p>
                  <a:p>
                    <a:r>
                      <a:rPr lang="en-US" baseline="0"/>
                      <a:t>68,8 milj. €</a:t>
                    </a:r>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964D-45ED-98E0-5F53E35E855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fi-FI"/>
              </a:p>
            </c:txPr>
            <c:dLblPos val="ctr"/>
            <c:showLegendKey val="0"/>
            <c:showVal val="0"/>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'[Myönnetyt avustukset 1.1.2015-29.6.2022 POP seutukunnat.xlsx]Taul1'!$A$1:$A$7</c:f>
              <c:strCache>
                <c:ptCount val="7"/>
                <c:pt idx="0">
                  <c:v>Koillismaa</c:v>
                </c:pt>
                <c:pt idx="1">
                  <c:v>Oulunkaari</c:v>
                </c:pt>
                <c:pt idx="2">
                  <c:v>Raahe</c:v>
                </c:pt>
                <c:pt idx="3">
                  <c:v>Nivala-Haapajärvi</c:v>
                </c:pt>
                <c:pt idx="4">
                  <c:v>Haapavesi-Siikalatva</c:v>
                </c:pt>
                <c:pt idx="5">
                  <c:v>Ylivieska</c:v>
                </c:pt>
                <c:pt idx="6">
                  <c:v>Oulu</c:v>
                </c:pt>
              </c:strCache>
            </c:strRef>
          </c:cat>
          <c:val>
            <c:numRef>
              <c:f>'[Myönnetyt avustukset 1.1.2015-29.6.2022 POP seutukunnat.xlsx]Taul1'!$B$1:$B$7</c:f>
              <c:numCache>
                <c:formatCode>[$-1040B]#\ ##0;\-#\ ##0</c:formatCode>
                <c:ptCount val="7"/>
                <c:pt idx="0">
                  <c:v>6947120</c:v>
                </c:pt>
                <c:pt idx="1">
                  <c:v>7157790</c:v>
                </c:pt>
                <c:pt idx="2">
                  <c:v>8849296</c:v>
                </c:pt>
                <c:pt idx="3">
                  <c:v>12455302</c:v>
                </c:pt>
                <c:pt idx="4">
                  <c:v>14473245</c:v>
                </c:pt>
                <c:pt idx="5">
                  <c:v>19204413</c:v>
                </c:pt>
                <c:pt idx="6">
                  <c:v>68791204</c:v>
                </c:pt>
              </c:numCache>
            </c:numRef>
          </c:val>
          <c:extLst>
            <c:ext xmlns:c16="http://schemas.microsoft.com/office/drawing/2014/chart" uri="{C3380CC4-5D6E-409C-BE32-E72D297353CC}">
              <c16:uniqueId val="{0000000E-964D-45ED-98E0-5F53E35E855D}"/>
            </c:ext>
          </c:extLst>
        </c:ser>
        <c:dLbls>
          <c:dLblPos val="ctr"/>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'[Myönnetyt avustukset 1.1.2015-29.6.2022 POP toimialaryhmät.xlsx]Taul1'!$A$31:$A$43</c:f>
              <c:strCache>
                <c:ptCount val="13"/>
                <c:pt idx="0">
                  <c:v>Kulkuneuvojen valmistus </c:v>
                </c:pt>
                <c:pt idx="1">
                  <c:v>Huonekaluteollisuus </c:v>
                </c:pt>
                <c:pt idx="2">
                  <c:v>Kumi- ja muovituotteiden valmistus </c:v>
                </c:pt>
                <c:pt idx="3">
                  <c:v>Muut palvelut </c:v>
                </c:pt>
                <c:pt idx="4">
                  <c:v>Muut toimialat </c:v>
                </c:pt>
                <c:pt idx="5">
                  <c:v>Koneiden ja laitteiden valmistus </c:v>
                </c:pt>
                <c:pt idx="6">
                  <c:v>Matkailun ohjelmapalvelut </c:v>
                </c:pt>
                <c:pt idx="7">
                  <c:v>Matkailun majoitustoiminta </c:v>
                </c:pt>
                <c:pt idx="8">
                  <c:v>Elintarvikkeiden ja juomien valmistus </c:v>
                </c:pt>
                <c:pt idx="9">
                  <c:v>Muu teollisuus </c:v>
                </c:pt>
                <c:pt idx="10">
                  <c:v>Metallituotteiden valmistus </c:v>
                </c:pt>
                <c:pt idx="11">
                  <c:v>Puutavara- ja puutuoteteollisuus </c:v>
                </c:pt>
                <c:pt idx="12">
                  <c:v>ICT-ala</c:v>
                </c:pt>
              </c:strCache>
            </c:strRef>
          </c:cat>
          <c:val>
            <c:numRef>
              <c:f>'[Myönnetyt avustukset 1.1.2015-29.6.2022 POP toimialaryhmät.xlsx]Taul1'!$B$31:$B$43</c:f>
              <c:numCache>
                <c:formatCode>#,##0</c:formatCode>
                <c:ptCount val="13"/>
                <c:pt idx="0">
                  <c:v>1312175</c:v>
                </c:pt>
                <c:pt idx="1">
                  <c:v>1955330</c:v>
                </c:pt>
                <c:pt idx="2" formatCode="General">
                  <c:v>2782090</c:v>
                </c:pt>
                <c:pt idx="3" formatCode="General">
                  <c:v>2901182</c:v>
                </c:pt>
                <c:pt idx="4" formatCode="General">
                  <c:v>3383009</c:v>
                </c:pt>
                <c:pt idx="5" formatCode="General">
                  <c:v>3839877</c:v>
                </c:pt>
                <c:pt idx="6" formatCode="General">
                  <c:v>5676876</c:v>
                </c:pt>
                <c:pt idx="7" formatCode="General">
                  <c:v>5885315</c:v>
                </c:pt>
                <c:pt idx="8" formatCode="General">
                  <c:v>6985627</c:v>
                </c:pt>
                <c:pt idx="9" formatCode="General">
                  <c:v>12611909</c:v>
                </c:pt>
                <c:pt idx="10" formatCode="General">
                  <c:v>21712646</c:v>
                </c:pt>
                <c:pt idx="11" formatCode="General">
                  <c:v>30356470</c:v>
                </c:pt>
                <c:pt idx="12" formatCode="General">
                  <c:v>34640128</c:v>
                </c:pt>
              </c:numCache>
            </c:numRef>
          </c:val>
          <c:extLst>
            <c:ext xmlns:c16="http://schemas.microsoft.com/office/drawing/2014/chart" uri="{C3380CC4-5D6E-409C-BE32-E72D297353CC}">
              <c16:uniqueId val="{00000000-F08A-45A5-9E9B-FC54497FCDF7}"/>
            </c:ext>
          </c:extLst>
        </c:ser>
        <c:dLbls>
          <c:showLegendKey val="0"/>
          <c:showVal val="0"/>
          <c:showCatName val="0"/>
          <c:showSerName val="0"/>
          <c:showPercent val="0"/>
          <c:showBubbleSize val="0"/>
        </c:dLbls>
        <c:gapWidth val="182"/>
        <c:axId val="1082246527"/>
        <c:axId val="1082234463"/>
      </c:barChart>
      <c:catAx>
        <c:axId val="108224652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i-FI"/>
          </a:p>
        </c:txPr>
        <c:crossAx val="1082234463"/>
        <c:crosses val="autoZero"/>
        <c:auto val="1"/>
        <c:lblAlgn val="ctr"/>
        <c:lblOffset val="100"/>
        <c:noMultiLvlLbl val="0"/>
      </c:catAx>
      <c:valAx>
        <c:axId val="1082234463"/>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i-FI"/>
          </a:p>
        </c:txPr>
        <c:crossAx val="108224652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031810001496684"/>
          <c:y val="3.4461152882205512E-2"/>
          <c:w val="0.71436049631487297"/>
          <c:h val="0.82119866595622915"/>
        </c:manualLayout>
      </c:layout>
      <c:barChart>
        <c:barDir val="bar"/>
        <c:grouping val="stacked"/>
        <c:varyColors val="0"/>
        <c:ser>
          <c:idx val="0"/>
          <c:order val="0"/>
          <c:tx>
            <c:strRef>
              <c:f>'[Myönnetyt avustukset 1.1.2015-30.6.2022 POP toimialaryhmät seutukunnat taulukko.xlsx]Taul1'!$A$3</c:f>
              <c:strCache>
                <c:ptCount val="1"/>
                <c:pt idx="0">
                  <c:v>Haapavesi-Siikalatva </c:v>
                </c:pt>
              </c:strCache>
            </c:strRef>
          </c:tx>
          <c:spPr>
            <a:solidFill>
              <a:schemeClr val="accent1"/>
            </a:solidFill>
            <a:ln>
              <a:noFill/>
            </a:ln>
            <a:effectLst/>
          </c:spPr>
          <c:invertIfNegative val="0"/>
          <c:cat>
            <c:strRef>
              <c:f>'[Myönnetyt avustukset 1.1.2015-30.6.2022 POP toimialaryhmät seutukunnat taulukko.xlsx]Taul1'!$B$2:$N$2</c:f>
              <c:strCache>
                <c:ptCount val="13"/>
                <c:pt idx="0">
                  <c:v>Kulkuneuvojen valmistus</c:v>
                </c:pt>
                <c:pt idx="1">
                  <c:v>Huonekaluteollisuus</c:v>
                </c:pt>
                <c:pt idx="2">
                  <c:v>Kumi- ja muovituotteiden valmistus </c:v>
                </c:pt>
                <c:pt idx="3">
                  <c:v>Muut palvelut</c:v>
                </c:pt>
                <c:pt idx="4">
                  <c:v>Muut toimialat </c:v>
                </c:pt>
                <c:pt idx="5">
                  <c:v>Koneiden ja laitteiden valmistus </c:v>
                </c:pt>
                <c:pt idx="6">
                  <c:v>Matkailun ohjelmapalvelut </c:v>
                </c:pt>
                <c:pt idx="7">
                  <c:v>Matkailun majoitustoiminta </c:v>
                </c:pt>
                <c:pt idx="8">
                  <c:v>Elintarvikkeiden ja juomien valmistus</c:v>
                </c:pt>
                <c:pt idx="9">
                  <c:v>Muu teollisuus </c:v>
                </c:pt>
                <c:pt idx="10">
                  <c:v>Metallituotteiden valmistus </c:v>
                </c:pt>
                <c:pt idx="11">
                  <c:v>Puutavara- ja puutuoteteollisuus </c:v>
                </c:pt>
                <c:pt idx="12">
                  <c:v>ICT-ala</c:v>
                </c:pt>
              </c:strCache>
            </c:strRef>
          </c:cat>
          <c:val>
            <c:numRef>
              <c:f>'[Myönnetyt avustukset 1.1.2015-30.6.2022 POP toimialaryhmät seutukunnat taulukko.xlsx]Taul1'!$B$3:$N$3</c:f>
              <c:numCache>
                <c:formatCode>General</c:formatCode>
                <c:ptCount val="13"/>
                <c:pt idx="0" formatCode="_-* #\ ##0\ _€_-;\-* #\ ##0\ _€_-;_-* &quot;-&quot;??\ _€_-;_-@_-">
                  <c:v>172780</c:v>
                </c:pt>
                <c:pt idx="1">
                  <c:v>502440</c:v>
                </c:pt>
                <c:pt idx="3" formatCode="_-* #\ ##0\ _€_-;\-* #\ ##0\ _€_-;_-* &quot;-&quot;??\ _€_-;_-@_-">
                  <c:v>182523</c:v>
                </c:pt>
                <c:pt idx="4" formatCode="_-* #\ ##0\ _€_-;\-* #\ ##0\ _€_-;_-* &quot;-&quot;??\ _€_-;_-@_-">
                  <c:v>31300</c:v>
                </c:pt>
                <c:pt idx="5" formatCode="_-* #\ ##0\ _€_-;\-* #\ ##0\ _€_-;_-* &quot;-&quot;??\ _€_-;_-@_-">
                  <c:v>160125</c:v>
                </c:pt>
                <c:pt idx="8" formatCode="_-* #\ ##0\ _€_-;\-* #\ ##0\ _€_-;_-* &quot;-&quot;??\ _€_-;_-@_-">
                  <c:v>4155560</c:v>
                </c:pt>
                <c:pt idx="9" formatCode="_-* #\ ##0\ _€_-;\-* #\ ##0\ _€_-;_-* &quot;-&quot;??\ _€_-;_-@_-">
                  <c:v>270000</c:v>
                </c:pt>
                <c:pt idx="10" formatCode="_-* #\ ##0\ _€_-;\-* #\ ##0\ _€_-;_-* &quot;-&quot;??\ _€_-;_-@_-">
                  <c:v>201497</c:v>
                </c:pt>
                <c:pt idx="11" formatCode="_-* #\ ##0\ _€_-;\-* #\ ##0\ _€_-;_-* &quot;-&quot;??\ _€_-;_-@_-">
                  <c:v>8554000</c:v>
                </c:pt>
                <c:pt idx="12" formatCode="_-* #\ ##0\ _€_-;\-* #\ ##0\ _€_-;_-* &quot;-&quot;??\ _€_-;_-@_-">
                  <c:v>157120</c:v>
                </c:pt>
              </c:numCache>
            </c:numRef>
          </c:val>
          <c:extLst>
            <c:ext xmlns:c16="http://schemas.microsoft.com/office/drawing/2014/chart" uri="{C3380CC4-5D6E-409C-BE32-E72D297353CC}">
              <c16:uniqueId val="{00000000-EA4F-4F02-8E67-13E84A61B589}"/>
            </c:ext>
          </c:extLst>
        </c:ser>
        <c:ser>
          <c:idx val="1"/>
          <c:order val="1"/>
          <c:tx>
            <c:strRef>
              <c:f>'[Myönnetyt avustukset 1.1.2015-30.6.2022 POP toimialaryhmät seutukunnat taulukko.xlsx]Taul1'!$A$4</c:f>
              <c:strCache>
                <c:ptCount val="1"/>
                <c:pt idx="0">
                  <c:v>Koillismaa</c:v>
                </c:pt>
              </c:strCache>
            </c:strRef>
          </c:tx>
          <c:spPr>
            <a:solidFill>
              <a:schemeClr val="accent2"/>
            </a:solidFill>
            <a:ln>
              <a:noFill/>
            </a:ln>
            <a:effectLst/>
          </c:spPr>
          <c:invertIfNegative val="0"/>
          <c:cat>
            <c:strRef>
              <c:f>'[Myönnetyt avustukset 1.1.2015-30.6.2022 POP toimialaryhmät seutukunnat taulukko.xlsx]Taul1'!$B$2:$N$2</c:f>
              <c:strCache>
                <c:ptCount val="13"/>
                <c:pt idx="0">
                  <c:v>Kulkuneuvojen valmistus</c:v>
                </c:pt>
                <c:pt idx="1">
                  <c:v>Huonekaluteollisuus</c:v>
                </c:pt>
                <c:pt idx="2">
                  <c:v>Kumi- ja muovituotteiden valmistus </c:v>
                </c:pt>
                <c:pt idx="3">
                  <c:v>Muut palvelut</c:v>
                </c:pt>
                <c:pt idx="4">
                  <c:v>Muut toimialat </c:v>
                </c:pt>
                <c:pt idx="5">
                  <c:v>Koneiden ja laitteiden valmistus </c:v>
                </c:pt>
                <c:pt idx="6">
                  <c:v>Matkailun ohjelmapalvelut </c:v>
                </c:pt>
                <c:pt idx="7">
                  <c:v>Matkailun majoitustoiminta </c:v>
                </c:pt>
                <c:pt idx="8">
                  <c:v>Elintarvikkeiden ja juomien valmistus</c:v>
                </c:pt>
                <c:pt idx="9">
                  <c:v>Muu teollisuus </c:v>
                </c:pt>
                <c:pt idx="10">
                  <c:v>Metallituotteiden valmistus </c:v>
                </c:pt>
                <c:pt idx="11">
                  <c:v>Puutavara- ja puutuoteteollisuus </c:v>
                </c:pt>
                <c:pt idx="12">
                  <c:v>ICT-ala</c:v>
                </c:pt>
              </c:strCache>
            </c:strRef>
          </c:cat>
          <c:val>
            <c:numRef>
              <c:f>'[Myönnetyt avustukset 1.1.2015-30.6.2022 POP toimialaryhmät seutukunnat taulukko.xlsx]Taul1'!$B$4:$N$4</c:f>
              <c:numCache>
                <c:formatCode>#,##0</c:formatCode>
                <c:ptCount val="13"/>
                <c:pt idx="1">
                  <c:v>73500</c:v>
                </c:pt>
                <c:pt idx="6" formatCode="_-* #\ ##0\ _€_-;\-* #\ ##0\ _€_-;_-* &quot;-&quot;??\ _€_-;_-@_-">
                  <c:v>3741070</c:v>
                </c:pt>
                <c:pt idx="7" formatCode="_-* #\ ##0\ _€_-;\-* #\ ##0\ _€_-;_-* &quot;-&quot;??\ _€_-;_-@_-">
                  <c:v>1721810</c:v>
                </c:pt>
                <c:pt idx="9" formatCode="_-* #\ ##0\ _€_-;\-* #\ ##0\ _€_-;_-* &quot;-&quot;??\ _€_-;_-@_-">
                  <c:v>190520</c:v>
                </c:pt>
                <c:pt idx="10" formatCode="_-* #\ ##0\ _€_-;\-* #\ ##0\ _€_-;_-* &quot;-&quot;??\ _€_-;_-@_-">
                  <c:v>237370</c:v>
                </c:pt>
                <c:pt idx="11" formatCode="_-* #\ ##0\ _€_-;\-* #\ ##0\ _€_-;_-* &quot;-&quot;??\ _€_-;_-@_-">
                  <c:v>595830</c:v>
                </c:pt>
                <c:pt idx="12" formatCode="_-* #\ ##0\ _€_-;\-* #\ ##0\ _€_-;_-* &quot;-&quot;??\ _€_-;_-@_-">
                  <c:v>130960</c:v>
                </c:pt>
              </c:numCache>
            </c:numRef>
          </c:val>
          <c:extLst>
            <c:ext xmlns:c16="http://schemas.microsoft.com/office/drawing/2014/chart" uri="{C3380CC4-5D6E-409C-BE32-E72D297353CC}">
              <c16:uniqueId val="{00000001-EA4F-4F02-8E67-13E84A61B589}"/>
            </c:ext>
          </c:extLst>
        </c:ser>
        <c:ser>
          <c:idx val="2"/>
          <c:order val="2"/>
          <c:tx>
            <c:strRef>
              <c:f>'[Myönnetyt avustukset 1.1.2015-30.6.2022 POP toimialaryhmät seutukunnat taulukko.xlsx]Taul1'!$A$5</c:f>
              <c:strCache>
                <c:ptCount val="1"/>
                <c:pt idx="0">
                  <c:v>Nivala-Haapajärvi</c:v>
                </c:pt>
              </c:strCache>
            </c:strRef>
          </c:tx>
          <c:spPr>
            <a:solidFill>
              <a:schemeClr val="accent3"/>
            </a:solidFill>
            <a:ln>
              <a:noFill/>
            </a:ln>
            <a:effectLst/>
          </c:spPr>
          <c:invertIfNegative val="0"/>
          <c:cat>
            <c:strRef>
              <c:f>'[Myönnetyt avustukset 1.1.2015-30.6.2022 POP toimialaryhmät seutukunnat taulukko.xlsx]Taul1'!$B$2:$N$2</c:f>
              <c:strCache>
                <c:ptCount val="13"/>
                <c:pt idx="0">
                  <c:v>Kulkuneuvojen valmistus</c:v>
                </c:pt>
                <c:pt idx="1">
                  <c:v>Huonekaluteollisuus</c:v>
                </c:pt>
                <c:pt idx="2">
                  <c:v>Kumi- ja muovituotteiden valmistus </c:v>
                </c:pt>
                <c:pt idx="3">
                  <c:v>Muut palvelut</c:v>
                </c:pt>
                <c:pt idx="4">
                  <c:v>Muut toimialat </c:v>
                </c:pt>
                <c:pt idx="5">
                  <c:v>Koneiden ja laitteiden valmistus </c:v>
                </c:pt>
                <c:pt idx="6">
                  <c:v>Matkailun ohjelmapalvelut </c:v>
                </c:pt>
                <c:pt idx="7">
                  <c:v>Matkailun majoitustoiminta </c:v>
                </c:pt>
                <c:pt idx="8">
                  <c:v>Elintarvikkeiden ja juomien valmistus</c:v>
                </c:pt>
                <c:pt idx="9">
                  <c:v>Muu teollisuus </c:v>
                </c:pt>
                <c:pt idx="10">
                  <c:v>Metallituotteiden valmistus </c:v>
                </c:pt>
                <c:pt idx="11">
                  <c:v>Puutavara- ja puutuoteteollisuus </c:v>
                </c:pt>
                <c:pt idx="12">
                  <c:v>ICT-ala</c:v>
                </c:pt>
              </c:strCache>
            </c:strRef>
          </c:cat>
          <c:val>
            <c:numRef>
              <c:f>'[Myönnetyt avustukset 1.1.2015-30.6.2022 POP toimialaryhmät seutukunnat taulukko.xlsx]Taul1'!$B$5:$N$5</c:f>
              <c:numCache>
                <c:formatCode>General</c:formatCode>
                <c:ptCount val="13"/>
                <c:pt idx="0" formatCode="_-* #\ ##0\ _€_-;\-* #\ ##0\ _€_-;_-* &quot;-&quot;??\ _€_-;_-@_-">
                  <c:v>713470</c:v>
                </c:pt>
                <c:pt idx="2" formatCode="_-* #\ ##0\ _€_-;\-* #\ ##0\ _€_-;_-* &quot;-&quot;??\ _€_-;_-@_-">
                  <c:v>21000</c:v>
                </c:pt>
                <c:pt idx="3" formatCode="_-* #\ ##0\ _€_-;\-* #\ ##0\ _€_-;_-* &quot;-&quot;??\ _€_-;_-@_-">
                  <c:v>298489</c:v>
                </c:pt>
                <c:pt idx="4" formatCode="_-* #\ ##0\ _€_-;\-* #\ ##0\ _€_-;_-* &quot;-&quot;??\ _€_-;_-@_-">
                  <c:v>171320</c:v>
                </c:pt>
                <c:pt idx="5" formatCode="_-* #\ ##0\ _€_-;\-* #\ ##0\ _€_-;_-* &quot;-&quot;??\ _€_-;_-@_-">
                  <c:v>345657</c:v>
                </c:pt>
                <c:pt idx="7" formatCode="_-* #\ ##0\ _€_-;\-* #\ ##0\ _€_-;_-* &quot;-&quot;??\ _€_-;_-@_-">
                  <c:v>7200</c:v>
                </c:pt>
                <c:pt idx="9" formatCode="_-* #\ ##0\ _€_-;\-* #\ ##0\ _€_-;_-* &quot;-&quot;??\ _€_-;_-@_-">
                  <c:v>3271267</c:v>
                </c:pt>
                <c:pt idx="10" formatCode="_-* #\ ##0\ _€_-;\-* #\ ##0\ _€_-;_-* &quot;-&quot;??\ _€_-;_-@_-">
                  <c:v>4699064</c:v>
                </c:pt>
                <c:pt idx="11" formatCode="_-* #\ ##0\ _€_-;\-* #\ ##0\ _€_-;_-* &quot;-&quot;??\ _€_-;_-@_-">
                  <c:v>1511240</c:v>
                </c:pt>
                <c:pt idx="12" formatCode="_-* #\ ##0\ _€_-;\-* #\ ##0\ _€_-;_-* &quot;-&quot;??\ _€_-;_-@_-">
                  <c:v>823325</c:v>
                </c:pt>
              </c:numCache>
            </c:numRef>
          </c:val>
          <c:extLst>
            <c:ext xmlns:c16="http://schemas.microsoft.com/office/drawing/2014/chart" uri="{C3380CC4-5D6E-409C-BE32-E72D297353CC}">
              <c16:uniqueId val="{00000002-EA4F-4F02-8E67-13E84A61B589}"/>
            </c:ext>
          </c:extLst>
        </c:ser>
        <c:ser>
          <c:idx val="3"/>
          <c:order val="3"/>
          <c:tx>
            <c:strRef>
              <c:f>'[Myönnetyt avustukset 1.1.2015-30.6.2022 POP toimialaryhmät seutukunnat taulukko.xlsx]Taul1'!$A$6</c:f>
              <c:strCache>
                <c:ptCount val="1"/>
                <c:pt idx="0">
                  <c:v>Oulu</c:v>
                </c:pt>
              </c:strCache>
            </c:strRef>
          </c:tx>
          <c:spPr>
            <a:solidFill>
              <a:schemeClr val="accent4">
                <a:lumMod val="60000"/>
                <a:lumOff val="40000"/>
              </a:schemeClr>
            </a:solidFill>
            <a:ln>
              <a:noFill/>
            </a:ln>
            <a:effectLst/>
          </c:spPr>
          <c:invertIfNegative val="0"/>
          <c:cat>
            <c:strRef>
              <c:f>'[Myönnetyt avustukset 1.1.2015-30.6.2022 POP toimialaryhmät seutukunnat taulukko.xlsx]Taul1'!$B$2:$N$2</c:f>
              <c:strCache>
                <c:ptCount val="13"/>
                <c:pt idx="0">
                  <c:v>Kulkuneuvojen valmistus</c:v>
                </c:pt>
                <c:pt idx="1">
                  <c:v>Huonekaluteollisuus</c:v>
                </c:pt>
                <c:pt idx="2">
                  <c:v>Kumi- ja muovituotteiden valmistus </c:v>
                </c:pt>
                <c:pt idx="3">
                  <c:v>Muut palvelut</c:v>
                </c:pt>
                <c:pt idx="4">
                  <c:v>Muut toimialat </c:v>
                </c:pt>
                <c:pt idx="5">
                  <c:v>Koneiden ja laitteiden valmistus </c:v>
                </c:pt>
                <c:pt idx="6">
                  <c:v>Matkailun ohjelmapalvelut </c:v>
                </c:pt>
                <c:pt idx="7">
                  <c:v>Matkailun majoitustoiminta </c:v>
                </c:pt>
                <c:pt idx="8">
                  <c:v>Elintarvikkeiden ja juomien valmistus</c:v>
                </c:pt>
                <c:pt idx="9">
                  <c:v>Muu teollisuus </c:v>
                </c:pt>
                <c:pt idx="10">
                  <c:v>Metallituotteiden valmistus </c:v>
                </c:pt>
                <c:pt idx="11">
                  <c:v>Puutavara- ja puutuoteteollisuus </c:v>
                </c:pt>
                <c:pt idx="12">
                  <c:v>ICT-ala</c:v>
                </c:pt>
              </c:strCache>
            </c:strRef>
          </c:cat>
          <c:val>
            <c:numRef>
              <c:f>'[Myönnetyt avustukset 1.1.2015-30.6.2022 POP toimialaryhmät seutukunnat taulukko.xlsx]Taul1'!$B$6:$N$6</c:f>
              <c:numCache>
                <c:formatCode>General</c:formatCode>
                <c:ptCount val="13"/>
                <c:pt idx="0" formatCode="_-* #\ ##0\ _€_-;\-* #\ ##0\ _€_-;_-* &quot;-&quot;??\ _€_-;_-@_-">
                  <c:v>373555</c:v>
                </c:pt>
                <c:pt idx="1">
                  <c:v>356220</c:v>
                </c:pt>
                <c:pt idx="2" formatCode="_-* #\ ##0\ _€_-;\-* #\ ##0\ _€_-;_-* &quot;-&quot;??\ _€_-;_-@_-">
                  <c:v>1526890</c:v>
                </c:pt>
                <c:pt idx="3" formatCode="_-* #\ ##0\ _€_-;\-* #\ ##0\ _€_-;_-* &quot;-&quot;??\ _€_-;_-@_-">
                  <c:v>1782750</c:v>
                </c:pt>
                <c:pt idx="4" formatCode="_-* #\ ##0\ _€_-;\-* #\ ##0\ _€_-;_-* &quot;-&quot;??\ _€_-;_-@_-">
                  <c:v>1327427</c:v>
                </c:pt>
                <c:pt idx="5" formatCode="_-* #\ ##0\ _€_-;\-* #\ ##0\ _€_-;_-* &quot;-&quot;??\ _€_-;_-@_-">
                  <c:v>1095196</c:v>
                </c:pt>
                <c:pt idx="6" formatCode="_-* #\ ##0\ _€_-;\-* #\ ##0\ _€_-;_-* &quot;-&quot;??\ _€_-;_-@_-">
                  <c:v>862646</c:v>
                </c:pt>
                <c:pt idx="8" formatCode="_-* #\ ##0\ _€_-;\-* #\ ##0\ _€_-;_-* &quot;-&quot;??\ _€_-;_-@_-">
                  <c:v>2816547</c:v>
                </c:pt>
                <c:pt idx="9" formatCode="_-* #\ ##0\ _€_-;\-* #\ ##0\ _€_-;_-* &quot;-&quot;??\ _€_-;_-@_-">
                  <c:v>6827882</c:v>
                </c:pt>
                <c:pt idx="10" formatCode="_-* #\ ##0\ _€_-;\-* #\ ##0\ _€_-;_-* &quot;-&quot;??\ _€_-;_-@_-">
                  <c:v>6642086</c:v>
                </c:pt>
                <c:pt idx="11" formatCode="_-* #\ ##0\ _€_-;\-* #\ ##0\ _€_-;_-* &quot;-&quot;??\ _€_-;_-@_-">
                  <c:v>10556140</c:v>
                </c:pt>
                <c:pt idx="12" formatCode="_-* #\ ##0\ _€_-;\-* #\ ##0\ _€_-;_-* &quot;-&quot;??\ _€_-;_-@_-">
                  <c:v>32267063</c:v>
                </c:pt>
              </c:numCache>
            </c:numRef>
          </c:val>
          <c:extLst>
            <c:ext xmlns:c16="http://schemas.microsoft.com/office/drawing/2014/chart" uri="{C3380CC4-5D6E-409C-BE32-E72D297353CC}">
              <c16:uniqueId val="{00000003-EA4F-4F02-8E67-13E84A61B589}"/>
            </c:ext>
          </c:extLst>
        </c:ser>
        <c:ser>
          <c:idx val="4"/>
          <c:order val="4"/>
          <c:tx>
            <c:strRef>
              <c:f>'[Myönnetyt avustukset 1.1.2015-30.6.2022 POP toimialaryhmät seutukunnat taulukko.xlsx]Taul1'!$A$7</c:f>
              <c:strCache>
                <c:ptCount val="1"/>
                <c:pt idx="0">
                  <c:v>Oulunkaari</c:v>
                </c:pt>
              </c:strCache>
            </c:strRef>
          </c:tx>
          <c:spPr>
            <a:solidFill>
              <a:schemeClr val="bg2">
                <a:lumMod val="50000"/>
              </a:schemeClr>
            </a:solidFill>
            <a:ln>
              <a:noFill/>
            </a:ln>
            <a:effectLst/>
          </c:spPr>
          <c:invertIfNegative val="0"/>
          <c:cat>
            <c:strRef>
              <c:f>'[Myönnetyt avustukset 1.1.2015-30.6.2022 POP toimialaryhmät seutukunnat taulukko.xlsx]Taul1'!$B$2:$N$2</c:f>
              <c:strCache>
                <c:ptCount val="13"/>
                <c:pt idx="0">
                  <c:v>Kulkuneuvojen valmistus</c:v>
                </c:pt>
                <c:pt idx="1">
                  <c:v>Huonekaluteollisuus</c:v>
                </c:pt>
                <c:pt idx="2">
                  <c:v>Kumi- ja muovituotteiden valmistus </c:v>
                </c:pt>
                <c:pt idx="3">
                  <c:v>Muut palvelut</c:v>
                </c:pt>
                <c:pt idx="4">
                  <c:v>Muut toimialat </c:v>
                </c:pt>
                <c:pt idx="5">
                  <c:v>Koneiden ja laitteiden valmistus </c:v>
                </c:pt>
                <c:pt idx="6">
                  <c:v>Matkailun ohjelmapalvelut </c:v>
                </c:pt>
                <c:pt idx="7">
                  <c:v>Matkailun majoitustoiminta </c:v>
                </c:pt>
                <c:pt idx="8">
                  <c:v>Elintarvikkeiden ja juomien valmistus</c:v>
                </c:pt>
                <c:pt idx="9">
                  <c:v>Muu teollisuus </c:v>
                </c:pt>
                <c:pt idx="10">
                  <c:v>Metallituotteiden valmistus </c:v>
                </c:pt>
                <c:pt idx="11">
                  <c:v>Puutavara- ja puutuoteteollisuus </c:v>
                </c:pt>
                <c:pt idx="12">
                  <c:v>ICT-ala</c:v>
                </c:pt>
              </c:strCache>
            </c:strRef>
          </c:cat>
          <c:val>
            <c:numRef>
              <c:f>'[Myönnetyt avustukset 1.1.2015-30.6.2022 POP toimialaryhmät seutukunnat taulukko.xlsx]Taul1'!$B$7:$N$7</c:f>
              <c:numCache>
                <c:formatCode>General</c:formatCode>
                <c:ptCount val="13"/>
                <c:pt idx="0" formatCode="_-* #\ ##0\ _€_-;\-* #\ ##0\ _€_-;_-* &quot;-&quot;??\ _€_-;_-@_-">
                  <c:v>52370</c:v>
                </c:pt>
                <c:pt idx="2" formatCode="_-* #\ ##0\ _€_-;\-* #\ ##0\ _€_-;_-* &quot;-&quot;??\ _€_-;_-@_-">
                  <c:v>1234200</c:v>
                </c:pt>
                <c:pt idx="3" formatCode="_-* #\ ##0\ _€_-;\-* #\ ##0\ _€_-;_-* &quot;-&quot;??\ _€_-;_-@_-">
                  <c:v>35740</c:v>
                </c:pt>
                <c:pt idx="6" formatCode="_-* #\ ##0\ _€_-;\-* #\ ##0\ _€_-;_-* &quot;-&quot;??\ _€_-;_-@_-">
                  <c:v>422290</c:v>
                </c:pt>
                <c:pt idx="7" formatCode="_-* #\ ##0\ _€_-;\-* #\ ##0\ _€_-;_-* &quot;-&quot;??\ _€_-;_-@_-">
                  <c:v>2322540</c:v>
                </c:pt>
                <c:pt idx="8" formatCode="_-* #\ ##0\ _€_-;\-* #\ ##0\ _€_-;_-* &quot;-&quot;??\ _€_-;_-@_-">
                  <c:v>13520</c:v>
                </c:pt>
                <c:pt idx="9" formatCode="_-* #\ ##0\ _€_-;\-* #\ ##0\ _€_-;_-* &quot;-&quot;??\ _€_-;_-@_-">
                  <c:v>578190</c:v>
                </c:pt>
                <c:pt idx="10" formatCode="_-* #\ ##0\ _€_-;\-* #\ ##0\ _€_-;_-* &quot;-&quot;??\ _€_-;_-@_-">
                  <c:v>151120</c:v>
                </c:pt>
                <c:pt idx="11" formatCode="_-* #\ ##0\ _€_-;\-* #\ ##0\ _€_-;_-* &quot;-&quot;??\ _€_-;_-@_-">
                  <c:v>2235800</c:v>
                </c:pt>
                <c:pt idx="12" formatCode="_-* #\ ##0\ _€_-;\-* #\ ##0\ _€_-;_-* &quot;-&quot;??\ _€_-;_-@_-">
                  <c:v>67380</c:v>
                </c:pt>
              </c:numCache>
            </c:numRef>
          </c:val>
          <c:extLst>
            <c:ext xmlns:c16="http://schemas.microsoft.com/office/drawing/2014/chart" uri="{C3380CC4-5D6E-409C-BE32-E72D297353CC}">
              <c16:uniqueId val="{00000004-EA4F-4F02-8E67-13E84A61B589}"/>
            </c:ext>
          </c:extLst>
        </c:ser>
        <c:ser>
          <c:idx val="5"/>
          <c:order val="5"/>
          <c:tx>
            <c:strRef>
              <c:f>'[Myönnetyt avustukset 1.1.2015-30.6.2022 POP toimialaryhmät seutukunnat taulukko.xlsx]Taul1'!$A$8</c:f>
              <c:strCache>
                <c:ptCount val="1"/>
                <c:pt idx="0">
                  <c:v>Raahe</c:v>
                </c:pt>
              </c:strCache>
            </c:strRef>
          </c:tx>
          <c:spPr>
            <a:solidFill>
              <a:schemeClr val="accent2">
                <a:lumMod val="75000"/>
              </a:schemeClr>
            </a:solidFill>
            <a:ln>
              <a:noFill/>
            </a:ln>
            <a:effectLst/>
          </c:spPr>
          <c:invertIfNegative val="0"/>
          <c:cat>
            <c:strRef>
              <c:f>'[Myönnetyt avustukset 1.1.2015-30.6.2022 POP toimialaryhmät seutukunnat taulukko.xlsx]Taul1'!$B$2:$N$2</c:f>
              <c:strCache>
                <c:ptCount val="13"/>
                <c:pt idx="0">
                  <c:v>Kulkuneuvojen valmistus</c:v>
                </c:pt>
                <c:pt idx="1">
                  <c:v>Huonekaluteollisuus</c:v>
                </c:pt>
                <c:pt idx="2">
                  <c:v>Kumi- ja muovituotteiden valmistus </c:v>
                </c:pt>
                <c:pt idx="3">
                  <c:v>Muut palvelut</c:v>
                </c:pt>
                <c:pt idx="4">
                  <c:v>Muut toimialat </c:v>
                </c:pt>
                <c:pt idx="5">
                  <c:v>Koneiden ja laitteiden valmistus </c:v>
                </c:pt>
                <c:pt idx="6">
                  <c:v>Matkailun ohjelmapalvelut </c:v>
                </c:pt>
                <c:pt idx="7">
                  <c:v>Matkailun majoitustoiminta </c:v>
                </c:pt>
                <c:pt idx="8">
                  <c:v>Elintarvikkeiden ja juomien valmistus</c:v>
                </c:pt>
                <c:pt idx="9">
                  <c:v>Muu teollisuus </c:v>
                </c:pt>
                <c:pt idx="10">
                  <c:v>Metallituotteiden valmistus </c:v>
                </c:pt>
                <c:pt idx="11">
                  <c:v>Puutavara- ja puutuoteteollisuus </c:v>
                </c:pt>
                <c:pt idx="12">
                  <c:v>ICT-ala</c:v>
                </c:pt>
              </c:strCache>
            </c:strRef>
          </c:cat>
          <c:val>
            <c:numRef>
              <c:f>'[Myönnetyt avustukset 1.1.2015-30.6.2022 POP toimialaryhmät seutukunnat taulukko.xlsx]Taul1'!$B$8:$N$8</c:f>
              <c:numCache>
                <c:formatCode>#,##0</c:formatCode>
                <c:ptCount val="13"/>
                <c:pt idx="1">
                  <c:v>121650</c:v>
                </c:pt>
                <c:pt idx="4" formatCode="_-* #\ ##0\ _€_-;\-* #\ ##0\ _€_-;_-* &quot;-&quot;??\ _€_-;_-@_-">
                  <c:v>707250</c:v>
                </c:pt>
                <c:pt idx="5" formatCode="_-* #\ ##0\ _€_-;\-* #\ ##0\ _€_-;_-* &quot;-&quot;??\ _€_-;_-@_-">
                  <c:v>722620</c:v>
                </c:pt>
                <c:pt idx="9" formatCode="_-* #\ ##0\ _€_-;\-* #\ ##0\ _€_-;_-* &quot;-&quot;??\ _€_-;_-@_-">
                  <c:v>565770</c:v>
                </c:pt>
                <c:pt idx="10" formatCode="_-* #\ ##0\ _€_-;\-* #\ ##0\ _€_-;_-* &quot;-&quot;??\ _€_-;_-@_-">
                  <c:v>5115386</c:v>
                </c:pt>
                <c:pt idx="11" formatCode="_-* #\ ##0\ _€_-;\-* #\ ##0\ _€_-;_-* &quot;-&quot;??\ _€_-;_-@_-">
                  <c:v>1212290</c:v>
                </c:pt>
                <c:pt idx="12" formatCode="_-* #\ ##0\ _€_-;\-* #\ ##0\ _€_-;_-* &quot;-&quot;??\ _€_-;_-@_-">
                  <c:v>404330</c:v>
                </c:pt>
              </c:numCache>
            </c:numRef>
          </c:val>
          <c:extLst>
            <c:ext xmlns:c16="http://schemas.microsoft.com/office/drawing/2014/chart" uri="{C3380CC4-5D6E-409C-BE32-E72D297353CC}">
              <c16:uniqueId val="{00000005-EA4F-4F02-8E67-13E84A61B589}"/>
            </c:ext>
          </c:extLst>
        </c:ser>
        <c:ser>
          <c:idx val="6"/>
          <c:order val="6"/>
          <c:tx>
            <c:strRef>
              <c:f>'[Myönnetyt avustukset 1.1.2015-30.6.2022 POP toimialaryhmät seutukunnat taulukko.xlsx]Taul1'!$A$9</c:f>
              <c:strCache>
                <c:ptCount val="1"/>
                <c:pt idx="0">
                  <c:v>Ylivieska</c:v>
                </c:pt>
              </c:strCache>
            </c:strRef>
          </c:tx>
          <c:spPr>
            <a:solidFill>
              <a:schemeClr val="accent5">
                <a:lumMod val="75000"/>
              </a:schemeClr>
            </a:solidFill>
            <a:ln>
              <a:noFill/>
            </a:ln>
            <a:effectLst/>
          </c:spPr>
          <c:invertIfNegative val="0"/>
          <c:cat>
            <c:strRef>
              <c:f>'[Myönnetyt avustukset 1.1.2015-30.6.2022 POP toimialaryhmät seutukunnat taulukko.xlsx]Taul1'!$B$2:$N$2</c:f>
              <c:strCache>
                <c:ptCount val="13"/>
                <c:pt idx="0">
                  <c:v>Kulkuneuvojen valmistus</c:v>
                </c:pt>
                <c:pt idx="1">
                  <c:v>Huonekaluteollisuus</c:v>
                </c:pt>
                <c:pt idx="2">
                  <c:v>Kumi- ja muovituotteiden valmistus </c:v>
                </c:pt>
                <c:pt idx="3">
                  <c:v>Muut palvelut</c:v>
                </c:pt>
                <c:pt idx="4">
                  <c:v>Muut toimialat </c:v>
                </c:pt>
                <c:pt idx="5">
                  <c:v>Koneiden ja laitteiden valmistus </c:v>
                </c:pt>
                <c:pt idx="6">
                  <c:v>Matkailun ohjelmapalvelut </c:v>
                </c:pt>
                <c:pt idx="7">
                  <c:v>Matkailun majoitustoiminta </c:v>
                </c:pt>
                <c:pt idx="8">
                  <c:v>Elintarvikkeiden ja juomien valmistus</c:v>
                </c:pt>
                <c:pt idx="9">
                  <c:v>Muu teollisuus </c:v>
                </c:pt>
                <c:pt idx="10">
                  <c:v>Metallituotteiden valmistus </c:v>
                </c:pt>
                <c:pt idx="11">
                  <c:v>Puutavara- ja puutuoteteollisuus </c:v>
                </c:pt>
                <c:pt idx="12">
                  <c:v>ICT-ala</c:v>
                </c:pt>
              </c:strCache>
            </c:strRef>
          </c:cat>
          <c:val>
            <c:numRef>
              <c:f>'[Myönnetyt avustukset 1.1.2015-30.6.2022 POP toimialaryhmät seutukunnat taulukko.xlsx]Taul1'!$B$9:$N$9</c:f>
              <c:numCache>
                <c:formatCode>#,##0</c:formatCode>
                <c:ptCount val="13"/>
                <c:pt idx="1">
                  <c:v>901520</c:v>
                </c:pt>
                <c:pt idx="3" formatCode="_-* #\ ##0\ _€_-;\-* #\ ##0\ _€_-;_-* &quot;-&quot;??\ _€_-;_-@_-">
                  <c:v>601680</c:v>
                </c:pt>
                <c:pt idx="4" formatCode="_-* #\ ##0\ _€_-;\-* #\ ##0\ _€_-;_-* &quot;-&quot;??\ _€_-;_-@_-">
                  <c:v>1145712</c:v>
                </c:pt>
                <c:pt idx="5" formatCode="_-* #\ ##0\ _€_-;\-* #\ ##0\ _€_-;_-* &quot;-&quot;??\ _€_-;_-@_-">
                  <c:v>1516279</c:v>
                </c:pt>
                <c:pt idx="6" formatCode="_-* #\ ##0\ _€_-;\-* #\ ##0\ _€_-;_-* &quot;-&quot;??\ _€_-;_-@_-">
                  <c:v>650870</c:v>
                </c:pt>
                <c:pt idx="7" formatCode="_-* #\ ##0\ _€_-;\-* #\ ##0\ _€_-;_-* &quot;-&quot;??\ _€_-;_-@_-">
                  <c:v>1833765</c:v>
                </c:pt>
                <c:pt idx="9" formatCode="_-* #\ ##0\ _€_-;\-* #\ ##0\ _€_-;_-* &quot;-&quot;??\ _€_-;_-@_-">
                  <c:v>908280</c:v>
                </c:pt>
                <c:pt idx="10" formatCode="_-* #\ ##0\ _€_-;\-* #\ ##0\ _€_-;_-* &quot;-&quot;??\ _€_-;_-@_-">
                  <c:v>4666123</c:v>
                </c:pt>
                <c:pt idx="11" formatCode="_-* #\ ##0\ _€_-;\-* #\ ##0\ _€_-;_-* &quot;-&quot;??\ _€_-;_-@_-">
                  <c:v>5691170</c:v>
                </c:pt>
                <c:pt idx="12" formatCode="_-* #\ ##0\ _€_-;\-* #\ ##0\ _€_-;_-* &quot;-&quot;??\ _€_-;_-@_-">
                  <c:v>789950</c:v>
                </c:pt>
              </c:numCache>
            </c:numRef>
          </c:val>
          <c:extLst>
            <c:ext xmlns:c16="http://schemas.microsoft.com/office/drawing/2014/chart" uri="{C3380CC4-5D6E-409C-BE32-E72D297353CC}">
              <c16:uniqueId val="{00000006-EA4F-4F02-8E67-13E84A61B589}"/>
            </c:ext>
          </c:extLst>
        </c:ser>
        <c:dLbls>
          <c:showLegendKey val="0"/>
          <c:showVal val="0"/>
          <c:showCatName val="0"/>
          <c:showSerName val="0"/>
          <c:showPercent val="0"/>
          <c:showBubbleSize val="0"/>
        </c:dLbls>
        <c:gapWidth val="150"/>
        <c:overlap val="100"/>
        <c:axId val="783517288"/>
        <c:axId val="783510624"/>
      </c:barChart>
      <c:catAx>
        <c:axId val="783517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i-FI"/>
          </a:p>
        </c:txPr>
        <c:crossAx val="783510624"/>
        <c:crosses val="autoZero"/>
        <c:auto val="1"/>
        <c:lblAlgn val="ctr"/>
        <c:lblOffset val="100"/>
        <c:noMultiLvlLbl val="0"/>
      </c:catAx>
      <c:valAx>
        <c:axId val="783510624"/>
        <c:scaling>
          <c:orientation val="minMax"/>
        </c:scaling>
        <c:delete val="0"/>
        <c:axPos val="b"/>
        <c:majorGridlines>
          <c:spPr>
            <a:ln w="9525" cap="flat" cmpd="sng" algn="ctr">
              <a:solidFill>
                <a:schemeClr val="tx1">
                  <a:lumMod val="15000"/>
                  <a:lumOff val="85000"/>
                </a:schemeClr>
              </a:solidFill>
              <a:round/>
            </a:ln>
            <a:effectLst/>
          </c:spPr>
        </c:majorGridlines>
        <c:numFmt formatCode="_-* #\ ##0\ _€_-;\-* #\ ##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i-FI"/>
          </a:p>
        </c:txPr>
        <c:crossAx val="783517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solidFill>
                  <a:schemeClr val="tx1"/>
                </a:solidFill>
              </a:rPr>
              <a:t>Pohjois-Pohjanmaa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fi-FI"/>
        </a:p>
      </c:txPr>
    </c:title>
    <c:autoTitleDeleted val="0"/>
    <c:plotArea>
      <c:layout/>
      <c:lineChart>
        <c:grouping val="standard"/>
        <c:varyColors val="0"/>
        <c:ser>
          <c:idx val="0"/>
          <c:order val="0"/>
          <c:tx>
            <c:strRef>
              <c:f>Taul1!$A$5</c:f>
              <c:strCache>
                <c:ptCount val="1"/>
                <c:pt idx="0">
                  <c:v>ICT</c:v>
                </c:pt>
              </c:strCache>
            </c:strRef>
          </c:tx>
          <c:spPr>
            <a:ln w="28575" cap="rnd">
              <a:solidFill>
                <a:schemeClr val="tx2">
                  <a:lumMod val="60000"/>
                  <a:lumOff val="40000"/>
                </a:schemeClr>
              </a:solidFill>
              <a:round/>
            </a:ln>
            <a:effectLst/>
          </c:spPr>
          <c:marker>
            <c:symbol val="none"/>
          </c:marker>
          <c:cat>
            <c:multiLvlStrRef>
              <c:f>Taul1!$B$3:$I$4</c:f>
              <c:multiLvlStrCache>
                <c:ptCount val="8"/>
                <c:lvl>
                  <c:pt idx="0">
                    <c:v>e</c:v>
                  </c:pt>
                  <c:pt idx="1">
                    <c:v>e</c:v>
                  </c:pt>
                  <c:pt idx="2">
                    <c:v>e</c:v>
                  </c:pt>
                  <c:pt idx="3">
                    <c:v>e</c:v>
                  </c:pt>
                  <c:pt idx="4">
                    <c:v>e</c:v>
                  </c:pt>
                  <c:pt idx="5">
                    <c:v>e</c:v>
                  </c:pt>
                  <c:pt idx="6">
                    <c:v>e</c:v>
                  </c:pt>
                  <c:pt idx="7">
                    <c:v>e</c:v>
                  </c:pt>
                </c:lvl>
                <c:lvl>
                  <c:pt idx="0">
                    <c:v>2015</c:v>
                  </c:pt>
                  <c:pt idx="1">
                    <c:v>2016</c:v>
                  </c:pt>
                  <c:pt idx="2">
                    <c:v>2017</c:v>
                  </c:pt>
                  <c:pt idx="3">
                    <c:v>2018</c:v>
                  </c:pt>
                  <c:pt idx="4">
                    <c:v>2019</c:v>
                  </c:pt>
                  <c:pt idx="5">
                    <c:v>2020</c:v>
                  </c:pt>
                  <c:pt idx="6">
                    <c:v>2021</c:v>
                  </c:pt>
                  <c:pt idx="7">
                    <c:v>2022</c:v>
                  </c:pt>
                </c:lvl>
              </c:multiLvlStrCache>
            </c:multiLvlStrRef>
          </c:cat>
          <c:val>
            <c:numRef>
              <c:f>Taul1!$B$5:$I$5</c:f>
              <c:numCache>
                <c:formatCode>General</c:formatCode>
                <c:ptCount val="8"/>
                <c:pt idx="0">
                  <c:v>6059539</c:v>
                </c:pt>
                <c:pt idx="1">
                  <c:v>4064895</c:v>
                </c:pt>
                <c:pt idx="2">
                  <c:v>5398901</c:v>
                </c:pt>
                <c:pt idx="3">
                  <c:v>5158352</c:v>
                </c:pt>
                <c:pt idx="4">
                  <c:v>3321225</c:v>
                </c:pt>
                <c:pt idx="5">
                  <c:v>5492659</c:v>
                </c:pt>
                <c:pt idx="6">
                  <c:v>4849187</c:v>
                </c:pt>
                <c:pt idx="7">
                  <c:v>295370</c:v>
                </c:pt>
              </c:numCache>
            </c:numRef>
          </c:val>
          <c:smooth val="0"/>
          <c:extLst>
            <c:ext xmlns:c16="http://schemas.microsoft.com/office/drawing/2014/chart" uri="{C3380CC4-5D6E-409C-BE32-E72D297353CC}">
              <c16:uniqueId val="{00000000-508C-460D-953F-4830AE791EC7}"/>
            </c:ext>
          </c:extLst>
        </c:ser>
        <c:ser>
          <c:idx val="1"/>
          <c:order val="1"/>
          <c:tx>
            <c:strRef>
              <c:f>Taul1!$A$6</c:f>
              <c:strCache>
                <c:ptCount val="1"/>
                <c:pt idx="0">
                  <c:v>Puu</c:v>
                </c:pt>
              </c:strCache>
            </c:strRef>
          </c:tx>
          <c:spPr>
            <a:ln w="28575" cap="rnd">
              <a:solidFill>
                <a:schemeClr val="accent2"/>
              </a:solidFill>
              <a:round/>
            </a:ln>
            <a:effectLst/>
          </c:spPr>
          <c:marker>
            <c:symbol val="none"/>
          </c:marker>
          <c:cat>
            <c:multiLvlStrRef>
              <c:f>Taul1!$B$3:$I$4</c:f>
              <c:multiLvlStrCache>
                <c:ptCount val="8"/>
                <c:lvl>
                  <c:pt idx="0">
                    <c:v>e</c:v>
                  </c:pt>
                  <c:pt idx="1">
                    <c:v>e</c:v>
                  </c:pt>
                  <c:pt idx="2">
                    <c:v>e</c:v>
                  </c:pt>
                  <c:pt idx="3">
                    <c:v>e</c:v>
                  </c:pt>
                  <c:pt idx="4">
                    <c:v>e</c:v>
                  </c:pt>
                  <c:pt idx="5">
                    <c:v>e</c:v>
                  </c:pt>
                  <c:pt idx="6">
                    <c:v>e</c:v>
                  </c:pt>
                  <c:pt idx="7">
                    <c:v>e</c:v>
                  </c:pt>
                </c:lvl>
                <c:lvl>
                  <c:pt idx="0">
                    <c:v>2015</c:v>
                  </c:pt>
                  <c:pt idx="1">
                    <c:v>2016</c:v>
                  </c:pt>
                  <c:pt idx="2">
                    <c:v>2017</c:v>
                  </c:pt>
                  <c:pt idx="3">
                    <c:v>2018</c:v>
                  </c:pt>
                  <c:pt idx="4">
                    <c:v>2019</c:v>
                  </c:pt>
                  <c:pt idx="5">
                    <c:v>2020</c:v>
                  </c:pt>
                  <c:pt idx="6">
                    <c:v>2021</c:v>
                  </c:pt>
                  <c:pt idx="7">
                    <c:v>2022</c:v>
                  </c:pt>
                </c:lvl>
              </c:multiLvlStrCache>
            </c:multiLvlStrRef>
          </c:cat>
          <c:val>
            <c:numRef>
              <c:f>Taul1!$B$6:$I$6</c:f>
              <c:numCache>
                <c:formatCode>General</c:formatCode>
                <c:ptCount val="8"/>
                <c:pt idx="0">
                  <c:v>2845020</c:v>
                </c:pt>
                <c:pt idx="1">
                  <c:v>3298390</c:v>
                </c:pt>
                <c:pt idx="2">
                  <c:v>2333810</c:v>
                </c:pt>
                <c:pt idx="3">
                  <c:v>1352390</c:v>
                </c:pt>
                <c:pt idx="4">
                  <c:v>3548980</c:v>
                </c:pt>
                <c:pt idx="5">
                  <c:v>1387860</c:v>
                </c:pt>
                <c:pt idx="6">
                  <c:v>14077520</c:v>
                </c:pt>
                <c:pt idx="7">
                  <c:v>1512500</c:v>
                </c:pt>
              </c:numCache>
            </c:numRef>
          </c:val>
          <c:smooth val="0"/>
          <c:extLst>
            <c:ext xmlns:c16="http://schemas.microsoft.com/office/drawing/2014/chart" uri="{C3380CC4-5D6E-409C-BE32-E72D297353CC}">
              <c16:uniqueId val="{00000001-508C-460D-953F-4830AE791EC7}"/>
            </c:ext>
          </c:extLst>
        </c:ser>
        <c:ser>
          <c:idx val="2"/>
          <c:order val="2"/>
          <c:tx>
            <c:strRef>
              <c:f>Taul1!$A$7</c:f>
              <c:strCache>
                <c:ptCount val="1"/>
                <c:pt idx="0">
                  <c:v>Metalli</c:v>
                </c:pt>
              </c:strCache>
            </c:strRef>
          </c:tx>
          <c:spPr>
            <a:ln w="28575" cap="rnd">
              <a:solidFill>
                <a:schemeClr val="accent3"/>
              </a:solidFill>
              <a:round/>
            </a:ln>
            <a:effectLst/>
          </c:spPr>
          <c:marker>
            <c:symbol val="none"/>
          </c:marker>
          <c:cat>
            <c:multiLvlStrRef>
              <c:f>Taul1!$B$3:$I$4</c:f>
              <c:multiLvlStrCache>
                <c:ptCount val="8"/>
                <c:lvl>
                  <c:pt idx="0">
                    <c:v>e</c:v>
                  </c:pt>
                  <c:pt idx="1">
                    <c:v>e</c:v>
                  </c:pt>
                  <c:pt idx="2">
                    <c:v>e</c:v>
                  </c:pt>
                  <c:pt idx="3">
                    <c:v>e</c:v>
                  </c:pt>
                  <c:pt idx="4">
                    <c:v>e</c:v>
                  </c:pt>
                  <c:pt idx="5">
                    <c:v>e</c:v>
                  </c:pt>
                  <c:pt idx="6">
                    <c:v>e</c:v>
                  </c:pt>
                  <c:pt idx="7">
                    <c:v>e</c:v>
                  </c:pt>
                </c:lvl>
                <c:lvl>
                  <c:pt idx="0">
                    <c:v>2015</c:v>
                  </c:pt>
                  <c:pt idx="1">
                    <c:v>2016</c:v>
                  </c:pt>
                  <c:pt idx="2">
                    <c:v>2017</c:v>
                  </c:pt>
                  <c:pt idx="3">
                    <c:v>2018</c:v>
                  </c:pt>
                  <c:pt idx="4">
                    <c:v>2019</c:v>
                  </c:pt>
                  <c:pt idx="5">
                    <c:v>2020</c:v>
                  </c:pt>
                  <c:pt idx="6">
                    <c:v>2021</c:v>
                  </c:pt>
                  <c:pt idx="7">
                    <c:v>2022</c:v>
                  </c:pt>
                </c:lvl>
              </c:multiLvlStrCache>
            </c:multiLvlStrRef>
          </c:cat>
          <c:val>
            <c:numRef>
              <c:f>Taul1!$B$7:$I$7</c:f>
              <c:numCache>
                <c:formatCode>General</c:formatCode>
                <c:ptCount val="8"/>
                <c:pt idx="0">
                  <c:v>3394828</c:v>
                </c:pt>
                <c:pt idx="1">
                  <c:v>2647574</c:v>
                </c:pt>
                <c:pt idx="2">
                  <c:v>3140817</c:v>
                </c:pt>
                <c:pt idx="3">
                  <c:v>2748222</c:v>
                </c:pt>
                <c:pt idx="4">
                  <c:v>1752535</c:v>
                </c:pt>
                <c:pt idx="5">
                  <c:v>1698490</c:v>
                </c:pt>
                <c:pt idx="6">
                  <c:v>6219890</c:v>
                </c:pt>
                <c:pt idx="7">
                  <c:v>110300</c:v>
                </c:pt>
              </c:numCache>
            </c:numRef>
          </c:val>
          <c:smooth val="0"/>
          <c:extLst>
            <c:ext xmlns:c16="http://schemas.microsoft.com/office/drawing/2014/chart" uri="{C3380CC4-5D6E-409C-BE32-E72D297353CC}">
              <c16:uniqueId val="{00000002-508C-460D-953F-4830AE791EC7}"/>
            </c:ext>
          </c:extLst>
        </c:ser>
        <c:ser>
          <c:idx val="3"/>
          <c:order val="3"/>
          <c:tx>
            <c:strRef>
              <c:f>Taul1!$A$8</c:f>
              <c:strCache>
                <c:ptCount val="1"/>
                <c:pt idx="0">
                  <c:v>Matkailu</c:v>
                </c:pt>
              </c:strCache>
            </c:strRef>
          </c:tx>
          <c:spPr>
            <a:ln w="28575" cap="rnd">
              <a:solidFill>
                <a:schemeClr val="tx1"/>
              </a:solidFill>
              <a:round/>
            </a:ln>
            <a:effectLst/>
          </c:spPr>
          <c:marker>
            <c:symbol val="none"/>
          </c:marker>
          <c:cat>
            <c:multiLvlStrRef>
              <c:f>Taul1!$B$3:$I$4</c:f>
              <c:multiLvlStrCache>
                <c:ptCount val="8"/>
                <c:lvl>
                  <c:pt idx="0">
                    <c:v>e</c:v>
                  </c:pt>
                  <c:pt idx="1">
                    <c:v>e</c:v>
                  </c:pt>
                  <c:pt idx="2">
                    <c:v>e</c:v>
                  </c:pt>
                  <c:pt idx="3">
                    <c:v>e</c:v>
                  </c:pt>
                  <c:pt idx="4">
                    <c:v>e</c:v>
                  </c:pt>
                  <c:pt idx="5">
                    <c:v>e</c:v>
                  </c:pt>
                  <c:pt idx="6">
                    <c:v>e</c:v>
                  </c:pt>
                  <c:pt idx="7">
                    <c:v>e</c:v>
                  </c:pt>
                </c:lvl>
                <c:lvl>
                  <c:pt idx="0">
                    <c:v>2015</c:v>
                  </c:pt>
                  <c:pt idx="1">
                    <c:v>2016</c:v>
                  </c:pt>
                  <c:pt idx="2">
                    <c:v>2017</c:v>
                  </c:pt>
                  <c:pt idx="3">
                    <c:v>2018</c:v>
                  </c:pt>
                  <c:pt idx="4">
                    <c:v>2019</c:v>
                  </c:pt>
                  <c:pt idx="5">
                    <c:v>2020</c:v>
                  </c:pt>
                  <c:pt idx="6">
                    <c:v>2021</c:v>
                  </c:pt>
                  <c:pt idx="7">
                    <c:v>2022</c:v>
                  </c:pt>
                </c:lvl>
              </c:multiLvlStrCache>
            </c:multiLvlStrRef>
          </c:cat>
          <c:val>
            <c:numRef>
              <c:f>Taul1!$B$8:$I$8</c:f>
              <c:numCache>
                <c:formatCode>General</c:formatCode>
                <c:ptCount val="8"/>
                <c:pt idx="0">
                  <c:v>619965</c:v>
                </c:pt>
                <c:pt idx="1">
                  <c:v>1305856</c:v>
                </c:pt>
                <c:pt idx="2">
                  <c:v>2471240</c:v>
                </c:pt>
                <c:pt idx="3">
                  <c:v>3137480</c:v>
                </c:pt>
                <c:pt idx="4">
                  <c:v>1495850</c:v>
                </c:pt>
                <c:pt idx="5">
                  <c:v>205250</c:v>
                </c:pt>
                <c:pt idx="6">
                  <c:v>2326550</c:v>
                </c:pt>
                <c:pt idx="7">
                  <c:v>0</c:v>
                </c:pt>
              </c:numCache>
            </c:numRef>
          </c:val>
          <c:smooth val="0"/>
          <c:extLst>
            <c:ext xmlns:c16="http://schemas.microsoft.com/office/drawing/2014/chart" uri="{C3380CC4-5D6E-409C-BE32-E72D297353CC}">
              <c16:uniqueId val="{00000003-508C-460D-953F-4830AE791EC7}"/>
            </c:ext>
          </c:extLst>
        </c:ser>
        <c:dLbls>
          <c:showLegendKey val="0"/>
          <c:showVal val="0"/>
          <c:showCatName val="0"/>
          <c:showSerName val="0"/>
          <c:showPercent val="0"/>
          <c:showBubbleSize val="0"/>
        </c:dLbls>
        <c:smooth val="0"/>
        <c:axId val="268448352"/>
        <c:axId val="268442112"/>
      </c:lineChart>
      <c:catAx>
        <c:axId val="26844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i-FI"/>
          </a:p>
        </c:txPr>
        <c:crossAx val="268442112"/>
        <c:crosses val="autoZero"/>
        <c:auto val="1"/>
        <c:lblAlgn val="ctr"/>
        <c:lblOffset val="100"/>
        <c:noMultiLvlLbl val="0"/>
      </c:catAx>
      <c:valAx>
        <c:axId val="268442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i-FI"/>
          </a:p>
        </c:txPr>
        <c:crossAx val="2684483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i-FI"/>
              <a:t>Investointien ja</a:t>
            </a:r>
            <a:r>
              <a:rPr lang="fi-FI" baseline="0"/>
              <a:t> kehittämistoimenpiteiden osuudet rahoituksesta</a:t>
            </a:r>
            <a:endParaRPr lang="fi-FI"/>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fi-FI"/>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2EBA-4BE6-B3CD-2ABDB52C7D1F}"/>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2EBA-4BE6-B3CD-2ABDB52C7D1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i-FI"/>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'[Myönnetyt avustukset 1.1.2015-30.6.2022 POP investoinnit ja kehittäminen erittely.xlsx]Taul1'!$A$1:$A$2</c:f>
              <c:strCache>
                <c:ptCount val="2"/>
                <c:pt idx="0">
                  <c:v>Investoinnit</c:v>
                </c:pt>
                <c:pt idx="1">
                  <c:v>Kehittäminen</c:v>
                </c:pt>
              </c:strCache>
            </c:strRef>
          </c:cat>
          <c:val>
            <c:numRef>
              <c:f>'[Myönnetyt avustukset 1.1.2015-30.6.2022 POP investoinnit ja kehittäminen erittely.xlsx]Taul1'!$B$1:$B$2</c:f>
              <c:numCache>
                <c:formatCode>[$-1040B]#\ ##0;\-#\ ##0</c:formatCode>
                <c:ptCount val="2"/>
                <c:pt idx="0">
                  <c:v>97327650</c:v>
                </c:pt>
                <c:pt idx="1">
                  <c:v>36714984</c:v>
                </c:pt>
              </c:numCache>
            </c:numRef>
          </c:val>
          <c:extLst>
            <c:ext xmlns:c16="http://schemas.microsoft.com/office/drawing/2014/chart" uri="{C3380CC4-5D6E-409C-BE32-E72D297353CC}">
              <c16:uniqueId val="{00000004-2EBA-4BE6-B3CD-2ABDB52C7D1F}"/>
            </c:ext>
          </c:extLst>
        </c:ser>
        <c:dLbls>
          <c:dLblPos val="ctr"/>
          <c:showLegendKey val="0"/>
          <c:showVal val="0"/>
          <c:showCatName val="1"/>
          <c:showSerName val="0"/>
          <c:showPercent val="0"/>
          <c:showBubbleSize val="0"/>
          <c:showLeaderLines val="1"/>
        </c:dLbls>
      </c:pie3DChart>
      <c:spPr>
        <a:noFill/>
        <a:ln>
          <a:noFill/>
        </a:ln>
        <a:effectLst/>
      </c:spPr>
    </c:plotArea>
    <c:legend>
      <c:legendPos val="r"/>
      <c:layout>
        <c:manualLayout>
          <c:xMode val="edge"/>
          <c:yMode val="edge"/>
          <c:x val="0.7893514048448862"/>
          <c:y val="0.53203952026128198"/>
          <c:w val="0.17779092540329983"/>
          <c:h val="0.1126415745874502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i-FI"/>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i-FI"/>
              <a:t>Kehittämiseen</a:t>
            </a:r>
            <a:r>
              <a:rPr lang="fi-FI" baseline="0"/>
              <a:t> myönnetyn rahoituksen kohdentuminen</a:t>
            </a:r>
            <a:endParaRPr lang="fi-FI"/>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fi-FI"/>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636904761904762E-2"/>
          <c:y val="0.20053106636006782"/>
          <c:w val="0.59504101049868763"/>
          <c:h val="0.77351023157503551"/>
        </c:manualLayout>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CBF5-48CF-910C-19C65723FD3D}"/>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CBF5-48CF-910C-19C65723FD3D}"/>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CBF5-48CF-910C-19C65723FD3D}"/>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CBF5-48CF-910C-19C65723FD3D}"/>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CBF5-48CF-910C-19C65723FD3D}"/>
              </c:ext>
            </c:extLst>
          </c:dPt>
          <c:dLbls>
            <c:dLbl>
              <c:idx val="0"/>
              <c:layout>
                <c:manualLayout>
                  <c:x val="-7.687826051452136E-2"/>
                  <c:y val="-6.243392927353689E-3"/>
                </c:manualLayout>
              </c:layout>
              <c:tx>
                <c:rich>
                  <a:bodyPr/>
                  <a:lstStyle/>
                  <a:p>
                    <a:fld id="{0777F996-579A-4B96-87D4-DC9C4AA09A7C}" type="PERCENTAGE">
                      <a:rPr lang="en-US" baseline="0" smtClean="0"/>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BF5-48CF-910C-19C65723FD3D}"/>
                </c:ext>
              </c:extLst>
            </c:dLbl>
            <c:dLbl>
              <c:idx val="1"/>
              <c:layout>
                <c:manualLayout>
                  <c:x val="-1.571768372703412E-2"/>
                  <c:y val="-1.3080993194434766E-2"/>
                </c:manualLayout>
              </c:layout>
              <c:tx>
                <c:rich>
                  <a:bodyPr/>
                  <a:lstStyle/>
                  <a:p>
                    <a:fld id="{4A569EE1-7A7F-4515-9811-B8BB27A1D41E}" type="PERCENTAGE">
                      <a:rPr lang="en-US" baseline="0" smtClean="0"/>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CBF5-48CF-910C-19C65723FD3D}"/>
                </c:ext>
              </c:extLst>
            </c:dLbl>
            <c:dLbl>
              <c:idx val="2"/>
              <c:layout>
                <c:manualLayout>
                  <c:x val="1.2886786141655124E-2"/>
                  <c:y val="3.8150259582366906E-3"/>
                </c:manualLayout>
              </c:layout>
              <c:tx>
                <c:rich>
                  <a:bodyPr/>
                  <a:lstStyle/>
                  <a:p>
                    <a:fld id="{85B25411-AB87-4C9E-ADEA-35FA8C08ADF2}" type="PERCENTAGE">
                      <a:rPr lang="en-US" baseline="0" smtClean="0"/>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CBF5-48CF-910C-19C65723FD3D}"/>
                </c:ext>
              </c:extLst>
            </c:dLbl>
            <c:dLbl>
              <c:idx val="3"/>
              <c:tx>
                <c:rich>
                  <a:bodyPr/>
                  <a:lstStyle/>
                  <a:p>
                    <a:fld id="{8E933956-6EBB-428A-9592-A734B8C8E3F0}" type="PERCENTAGE">
                      <a:rPr lang="en-US" baseline="0" smtClean="0"/>
                      <a:pPr/>
                      <a:t>[PROSENTTI]</a:t>
                    </a:fld>
                    <a:endParaRPr lang="fi-FI"/>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BF5-48CF-910C-19C65723FD3D}"/>
                </c:ext>
              </c:extLst>
            </c:dLbl>
            <c:dLbl>
              <c:idx val="4"/>
              <c:tx>
                <c:rich>
                  <a:bodyPr/>
                  <a:lstStyle/>
                  <a:p>
                    <a:fld id="{21D4A86A-3B7E-4D79-892A-DBCB96A014A8}" type="PERCENTAGE">
                      <a:rPr lang="en-US" baseline="0" smtClean="0"/>
                      <a:pPr/>
                      <a:t>[PROSENTTI]</a:t>
                    </a:fld>
                    <a:endParaRPr lang="fi-FI"/>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BF5-48CF-910C-19C65723FD3D}"/>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i-FI"/>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'[Myönnetyt avustukset 1.1.2015-30.6.2022 POP kehittämistoimenpiteiden luokittelu.xlsx]Taul1'!$A$1:$A$5</c:f>
              <c:strCache>
                <c:ptCount val="5"/>
                <c:pt idx="0">
                  <c:v> Hankkeen valmistelu</c:v>
                </c:pt>
                <c:pt idx="1">
                  <c:v> Yrityksen liiketoimintaosaaminen</c:v>
                </c:pt>
                <c:pt idx="2">
                  <c:v> Muu kehittämistoimenpide</c:v>
                </c:pt>
                <c:pt idx="3">
                  <c:v> Kansainvälistyminen</c:v>
                </c:pt>
                <c:pt idx="4">
                  <c:v> Tuotteiden, palvelujen ja tuotantomenetelmien kehittäminen</c:v>
                </c:pt>
              </c:strCache>
            </c:strRef>
          </c:cat>
          <c:val>
            <c:numRef>
              <c:f>'[Myönnetyt avustukset 1.1.2015-30.6.2022 POP kehittämistoimenpiteiden luokittelu.xlsx]Taul1'!$B$1:$B$5</c:f>
              <c:numCache>
                <c:formatCode>[$-1040B]#\ ##0;\-#\ ##0</c:formatCode>
                <c:ptCount val="5"/>
                <c:pt idx="0">
                  <c:v>407275</c:v>
                </c:pt>
                <c:pt idx="1">
                  <c:v>502450</c:v>
                </c:pt>
                <c:pt idx="2">
                  <c:v>923311</c:v>
                </c:pt>
                <c:pt idx="3">
                  <c:v>9444652</c:v>
                </c:pt>
                <c:pt idx="4">
                  <c:v>25437296</c:v>
                </c:pt>
              </c:numCache>
            </c:numRef>
          </c:val>
          <c:extLst>
            <c:ext xmlns:c16="http://schemas.microsoft.com/office/drawing/2014/chart" uri="{C3380CC4-5D6E-409C-BE32-E72D297353CC}">
              <c16:uniqueId val="{0000000A-CBF5-48CF-910C-19C65723FD3D}"/>
            </c:ext>
          </c:extLst>
        </c:ser>
        <c:dLbls>
          <c:dLblPos val="ctr"/>
          <c:showLegendKey val="0"/>
          <c:showVal val="0"/>
          <c:showCatName val="1"/>
          <c:showSerName val="0"/>
          <c:showPercent val="0"/>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i-FI"/>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Vähähiilisyyttä edistävien hankkeiden osuus rahoituksesta 31 %</a:t>
            </a:r>
          </a:p>
        </c:rich>
      </c:tx>
      <c:layout>
        <c:manualLayout>
          <c:xMode val="edge"/>
          <c:yMode val="edge"/>
          <c:x val="0.10254827521559806"/>
          <c:y val="2.446483180428134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fi-FI"/>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C8A9-4457-9CA1-D46A1ACF6368}"/>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C8A9-4457-9CA1-D46A1ACF6368}"/>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C8A9-4457-9CA1-D46A1ACF6368}"/>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C8A9-4457-9CA1-D46A1ACF6368}"/>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C8A9-4457-9CA1-D46A1ACF6368}"/>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C8A9-4457-9CA1-D46A1ACF6368}"/>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D-C8A9-4457-9CA1-D46A1ACF6368}"/>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F-C8A9-4457-9CA1-D46A1ACF6368}"/>
              </c:ext>
            </c:extLst>
          </c:dPt>
          <c:dLbls>
            <c:dLbl>
              <c:idx val="0"/>
              <c:layout>
                <c:manualLayout>
                  <c:x val="-1.7589252472413157E-3"/>
                  <c:y val="5.6328270054920443E-2"/>
                </c:manualLayout>
              </c:layout>
              <c:tx>
                <c:rich>
                  <a:bodyPr/>
                  <a:lstStyle/>
                  <a:p>
                    <a:fld id="{DC24F218-333C-4C8C-8039-B473C48B71B5}" type="PERCENTAGE">
                      <a:rPr lang="en-US"/>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8A9-4457-9CA1-D46A1ACF6368}"/>
                </c:ext>
              </c:extLst>
            </c:dLbl>
            <c:dLbl>
              <c:idx val="1"/>
              <c:tx>
                <c:rich>
                  <a:bodyPr/>
                  <a:lstStyle/>
                  <a:p>
                    <a:fld id="{504754B9-DD36-437A-8228-25C3220F742C}" type="PERCENTAGE">
                      <a:rPr lang="en-US"/>
                      <a:pPr/>
                      <a:t>[PROSENTTI]</a:t>
                    </a:fld>
                    <a:endParaRPr lang="fi-FI"/>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C8A9-4457-9CA1-D46A1ACF6368}"/>
                </c:ext>
              </c:extLst>
            </c:dLbl>
            <c:dLbl>
              <c:idx val="2"/>
              <c:tx>
                <c:rich>
                  <a:bodyPr/>
                  <a:lstStyle/>
                  <a:p>
                    <a:fld id="{3DB974AD-AEF2-47D9-A3D7-AF8B0847341C}" type="PERCENTAGE">
                      <a:rPr lang="en-US"/>
                      <a:pPr/>
                      <a:t>[PROSENTTI]</a:t>
                    </a:fld>
                    <a:endParaRPr lang="fi-FI"/>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C8A9-4457-9CA1-D46A1ACF6368}"/>
                </c:ext>
              </c:extLst>
            </c:dLbl>
            <c:dLbl>
              <c:idx val="3"/>
              <c:layout>
                <c:manualLayout>
                  <c:x val="0.10264172509414618"/>
                  <c:y val="-0.17800042048600742"/>
                </c:manualLayout>
              </c:layout>
              <c:tx>
                <c:rich>
                  <a:bodyPr/>
                  <a:lstStyle/>
                  <a:p>
                    <a:fld id="{FF6B2B90-1251-4245-8D0B-2C28F05134A9}" type="PERCENTAGE">
                      <a:rPr lang="en-US"/>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8A9-4457-9CA1-D46A1ACF6368}"/>
                </c:ext>
              </c:extLst>
            </c:dLbl>
            <c:dLbl>
              <c:idx val="4"/>
              <c:layout>
                <c:manualLayout>
                  <c:x val="9.7364219334828833E-2"/>
                  <c:y val="-0.12865252863784712"/>
                </c:manualLayout>
              </c:layout>
              <c:tx>
                <c:rich>
                  <a:bodyPr/>
                  <a:lstStyle/>
                  <a:p>
                    <a:fld id="{AE944326-8A0E-48C6-B0A1-0FC69732BD56}" type="PERCENTAGE">
                      <a:rPr lang="en-US"/>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8A9-4457-9CA1-D46A1ACF6368}"/>
                </c:ext>
              </c:extLst>
            </c:dLbl>
            <c:dLbl>
              <c:idx val="5"/>
              <c:layout>
                <c:manualLayout>
                  <c:x val="9.8870037053607251E-2"/>
                  <c:y val="4.3741189975400628E-2"/>
                </c:manualLayout>
              </c:layout>
              <c:tx>
                <c:rich>
                  <a:bodyPr/>
                  <a:lstStyle/>
                  <a:p>
                    <a:fld id="{E1CD2E6E-E95F-4E5E-BE51-BCFE8B5C9077}" type="PERCENTAGE">
                      <a:rPr lang="en-US"/>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C8A9-4457-9CA1-D46A1ACF6368}"/>
                </c:ext>
              </c:extLst>
            </c:dLbl>
            <c:dLbl>
              <c:idx val="6"/>
              <c:layout>
                <c:manualLayout>
                  <c:x val="3.781741425682645E-2"/>
                  <c:y val="0.13719708817875445"/>
                </c:manualLayout>
              </c:layout>
              <c:tx>
                <c:rich>
                  <a:bodyPr/>
                  <a:lstStyle/>
                  <a:p>
                    <a:fld id="{3A9A076A-5A35-424A-9DCE-99F5E87A0B91}" type="PERCENTAGE">
                      <a:rPr lang="en-US"/>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C8A9-4457-9CA1-D46A1ACF6368}"/>
                </c:ext>
              </c:extLst>
            </c:dLbl>
            <c:dLbl>
              <c:idx val="7"/>
              <c:layout>
                <c:manualLayout>
                  <c:x val="-1.6886349818173961E-3"/>
                  <c:y val="4.7878630351105816E-2"/>
                </c:manualLayout>
              </c:layout>
              <c:tx>
                <c:rich>
                  <a:bodyPr/>
                  <a:lstStyle/>
                  <a:p>
                    <a:fld id="{06C6A2B9-013A-4081-B139-DA797649AF87}" type="PERCENTAGE">
                      <a:rPr lang="en-US"/>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C8A9-4457-9CA1-D46A1ACF6368}"/>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i-FI"/>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'[Myönnetyt avustukset 1.1.2015-30.6.2022 POP erityistavoitteet .xlsx]Taul1'!$A$1:$A$8</c:f>
              <c:strCache>
                <c:ptCount val="8"/>
                <c:pt idx="0">
                  <c:v>1.1 Uuden liiketoiminnan luominen </c:v>
                </c:pt>
                <c:pt idx="1">
                  <c:v>2.1 Pk-yritysten kasvun ja kansainvälistymisen edistäminen </c:v>
                </c:pt>
                <c:pt idx="2">
                  <c:v>3.1. Pk-yritysten energiatehokkuuden edistäminen </c:v>
                </c:pt>
                <c:pt idx="3">
                  <c:v>3.2. Uusiutuvan energian ja energiatehokkaiden ratkaisujen kehittäminen </c:v>
                </c:pt>
                <c:pt idx="4">
                  <c:v>4.1. Tutkimus-, osaamis- ja innovaatiokeskittymien kehittäminen alueellisten vahvuuksien pohjalta </c:v>
                </c:pt>
                <c:pt idx="5">
                  <c:v>5.1. Yritysten innovaatiotoiminnan vahvistaminen </c:v>
                </c:pt>
                <c:pt idx="6">
                  <c:v>12.1 Pk-yritystoiminnan vahvistaminen erityisesti digitalisaation ja vihreän talouden näkökulmasta (REACT EU)</c:v>
                </c:pt>
                <c:pt idx="7">
                  <c:v>12.2 Tutkimus- ja innovaatiotoiminnan kehittäminen erityisesti digitalisaation edistämisen ja yhteiskunnan hiilineutraalisuustavoitteen toteutumisen näkökulmasta (REACT EU)</c:v>
                </c:pt>
              </c:strCache>
            </c:strRef>
          </c:cat>
          <c:val>
            <c:numRef>
              <c:f>'[Myönnetyt avustukset 1.1.2015-30.6.2022 POP erityistavoitteet .xlsx]Taul1'!$B$1:$B$8</c:f>
              <c:numCache>
                <c:formatCode>[$-1040B]#\ ##0;\-#\ ##0</c:formatCode>
                <c:ptCount val="8"/>
                <c:pt idx="0">
                  <c:v>6088822</c:v>
                </c:pt>
                <c:pt idx="1">
                  <c:v>47874044</c:v>
                </c:pt>
                <c:pt idx="2">
                  <c:v>30635495</c:v>
                </c:pt>
                <c:pt idx="3">
                  <c:v>12689729</c:v>
                </c:pt>
                <c:pt idx="4">
                  <c:v>680124</c:v>
                </c:pt>
                <c:pt idx="5">
                  <c:v>26448232</c:v>
                </c:pt>
                <c:pt idx="6">
                  <c:v>12744064</c:v>
                </c:pt>
                <c:pt idx="7">
                  <c:v>717860</c:v>
                </c:pt>
              </c:numCache>
            </c:numRef>
          </c:val>
          <c:extLst>
            <c:ext xmlns:c16="http://schemas.microsoft.com/office/drawing/2014/chart" uri="{C3380CC4-5D6E-409C-BE32-E72D297353CC}">
              <c16:uniqueId val="{00000010-C8A9-4457-9CA1-D46A1ACF6368}"/>
            </c:ext>
          </c:extLst>
        </c:ser>
        <c:dLbls>
          <c:dLblPos val="ctr"/>
          <c:showLegendKey val="0"/>
          <c:showVal val="0"/>
          <c:showCatName val="1"/>
          <c:showSerName val="0"/>
          <c:showPercent val="0"/>
          <c:showBubbleSize val="0"/>
          <c:showLeaderLines val="1"/>
        </c:dLbls>
      </c:pie3DChart>
      <c:spPr>
        <a:noFill/>
        <a:ln>
          <a:noFill/>
        </a:ln>
        <a:effectLst/>
      </c:spPr>
    </c:plotArea>
    <c:legend>
      <c:legendPos val="r"/>
      <c:layout>
        <c:manualLayout>
          <c:xMode val="edge"/>
          <c:yMode val="edge"/>
          <c:x val="0.64744665917877198"/>
          <c:y val="0.10978344083522358"/>
          <c:w val="0.33665981493011127"/>
          <c:h val="0.8443687254217500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496F1C-BDB6-48DF-AA5A-F892CFC8AEDB}" type="datetimeFigureOut">
              <a:rPr lang="fi-FI" smtClean="0"/>
              <a:t>20.10.2022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68DED-8533-4DBC-BB68-A563674A5BB6}" type="slidenum">
              <a:rPr lang="fi-FI" smtClean="0"/>
              <a:t>‹#›</a:t>
            </a:fld>
            <a:endParaRPr lang="fi-FI"/>
          </a:p>
        </p:txBody>
      </p:sp>
    </p:spTree>
    <p:extLst>
      <p:ext uri="{BB962C8B-B14F-4D97-AF65-F5344CB8AC3E}">
        <p14:creationId xmlns:p14="http://schemas.microsoft.com/office/powerpoint/2010/main" val="1412163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56568DED-8533-4DBC-BB68-A563674A5BB6}" type="slidenum">
              <a:rPr lang="fi-FI" smtClean="0"/>
              <a:t>1</a:t>
            </a:fld>
            <a:endParaRPr lang="fi-FI"/>
          </a:p>
        </p:txBody>
      </p:sp>
    </p:spTree>
    <p:extLst>
      <p:ext uri="{BB962C8B-B14F-4D97-AF65-F5344CB8AC3E}">
        <p14:creationId xmlns:p14="http://schemas.microsoft.com/office/powerpoint/2010/main" val="3345606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56568DED-8533-4DBC-BB68-A563674A5BB6}" type="slidenum">
              <a:rPr lang="fi-FI" smtClean="0"/>
              <a:t>5</a:t>
            </a:fld>
            <a:endParaRPr lang="fi-FI"/>
          </a:p>
        </p:txBody>
      </p:sp>
    </p:spTree>
    <p:extLst>
      <p:ext uri="{BB962C8B-B14F-4D97-AF65-F5344CB8AC3E}">
        <p14:creationId xmlns:p14="http://schemas.microsoft.com/office/powerpoint/2010/main" val="32213396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Otsikkodia" type="title" preserve="1">
  <p:cSld name="title_1">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AF5ED276-0204-40E6-B3D6-A29A0811A5A0}"/>
              </a:ext>
              <a:ext uri="{C183D7F6-B498-43B3-948B-1728B52AA6E4}">
                <adec:decorative xmlns:adec="http://schemas.microsoft.com/office/drawing/2017/decorative" val="1"/>
              </a:ext>
            </a:extLst>
          </p:cNvPr>
          <p:cNvSpPr>
            <a:spLocks/>
          </p:cNvSpPr>
          <p:nvPr userDrawn="1"/>
        </p:nvSpPr>
        <p:spPr bwMode="auto">
          <a:xfrm>
            <a:off x="178632" y="3510394"/>
            <a:ext cx="11834341" cy="3159498"/>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 name="connsiteX0" fmla="*/ 0 w 10000"/>
              <a:gd name="connsiteY0" fmla="*/ 4445 h 10553"/>
              <a:gd name="connsiteX1" fmla="*/ 0 w 10000"/>
              <a:gd name="connsiteY1" fmla="*/ 10553 h 10553"/>
              <a:gd name="connsiteX2" fmla="*/ 4985 w 10000"/>
              <a:gd name="connsiteY2" fmla="*/ 5425 h 10553"/>
              <a:gd name="connsiteX3" fmla="*/ 10000 w 10000"/>
              <a:gd name="connsiteY3" fmla="*/ 5419 h 10553"/>
              <a:gd name="connsiteX4" fmla="*/ 10000 w 10000"/>
              <a:gd name="connsiteY4" fmla="*/ 553 h 10553"/>
              <a:gd name="connsiteX5" fmla="*/ 4601 w 10000"/>
              <a:gd name="connsiteY5" fmla="*/ 0 h 10553"/>
              <a:gd name="connsiteX6" fmla="*/ 0 w 10000"/>
              <a:gd name="connsiteY6" fmla="*/ 4445 h 10553"/>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576">
                <a:moveTo>
                  <a:pt x="0" y="4468"/>
                </a:moveTo>
                <a:lnTo>
                  <a:pt x="0" y="10576"/>
                </a:lnTo>
                <a:cubicBezTo>
                  <a:pt x="1195" y="6090"/>
                  <a:pt x="3644" y="5440"/>
                  <a:pt x="4985" y="5448"/>
                </a:cubicBezTo>
                <a:lnTo>
                  <a:pt x="10000" y="5442"/>
                </a:lnTo>
                <a:lnTo>
                  <a:pt x="10000" y="576"/>
                </a:lnTo>
                <a:cubicBezTo>
                  <a:pt x="7689" y="-155"/>
                  <a:pt x="4944" y="14"/>
                  <a:pt x="4601" y="23"/>
                </a:cubicBezTo>
                <a:cubicBezTo>
                  <a:pt x="2299" y="83"/>
                  <a:pt x="342" y="2596"/>
                  <a:pt x="0" y="4468"/>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7">
            <a:extLst>
              <a:ext uri="{FF2B5EF4-FFF2-40B4-BE49-F238E27FC236}">
                <a16:creationId xmlns:a16="http://schemas.microsoft.com/office/drawing/2014/main" id="{18A66D6D-8F98-4660-A768-97FB85B49EDD}"/>
              </a:ext>
              <a:ext uri="{C183D7F6-B498-43B3-948B-1728B52AA6E4}">
                <adec:decorative xmlns:adec="http://schemas.microsoft.com/office/drawing/2017/decorative" val="1"/>
              </a:ext>
            </a:extLst>
          </p:cNvPr>
          <p:cNvSpPr>
            <a:spLocks/>
          </p:cNvSpPr>
          <p:nvPr userDrawn="1"/>
        </p:nvSpPr>
        <p:spPr bwMode="auto">
          <a:xfrm>
            <a:off x="178632" y="180000"/>
            <a:ext cx="11834341"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Lst>
            <a:ahLst/>
            <a:cxnLst>
              <a:cxn ang="0">
                <a:pos x="T0" y="T1"/>
              </a:cxn>
              <a:cxn ang="0">
                <a:pos x="T2" y="T3"/>
              </a:cxn>
              <a:cxn ang="0">
                <a:pos x="T4" y="T5"/>
              </a:cxn>
              <a:cxn ang="0">
                <a:pos x="T6" y="T7"/>
              </a:cxn>
              <a:cxn ang="0">
                <a:pos x="T8" y="T9"/>
              </a:cxn>
              <a:cxn ang="0">
                <a:pos x="T10" y="T11"/>
              </a:cxn>
              <a:cxn ang="0">
                <a:pos x="T12" y="T13"/>
              </a:cxn>
            </a:cxnLst>
            <a:rect l="0" t="0" r="r" b="b"/>
            <a:pathLst>
              <a:path w="32870" h="12980">
                <a:moveTo>
                  <a:pt x="0" y="4209"/>
                </a:moveTo>
                <a:lnTo>
                  <a:pt x="0" y="12980"/>
                </a:lnTo>
                <a:cubicBezTo>
                  <a:pt x="3166" y="11041"/>
                  <a:pt x="8177" y="9815"/>
                  <a:pt x="15744" y="9766"/>
                </a:cubicBezTo>
                <a:cubicBezTo>
                  <a:pt x="16871" y="9758"/>
                  <a:pt x="24550" y="9754"/>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378395"/>
            <a:ext cx="8193024" cy="1800000"/>
          </a:xfrm>
        </p:spPr>
        <p:txBody>
          <a:bodyPr anchor="ctr" anchorCtr="0"/>
          <a:lstStyle>
            <a:lvl1pPr algn="r">
              <a:lnSpc>
                <a:spcPct val="95000"/>
              </a:lnSpc>
              <a:defRPr sz="3600">
                <a:solidFill>
                  <a:schemeClr val="bg1"/>
                </a:solidFill>
              </a:defRPr>
            </a:lvl1pPr>
          </a:lstStyle>
          <a:p>
            <a:r>
              <a:rPr lang="fi-FI"/>
              <a:t>Otsikko, Esityksen aloitussivu </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5732590"/>
            <a:ext cx="7060949" cy="642035"/>
          </a:xfrm>
        </p:spPr>
        <p:txBody>
          <a:bodyPr/>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4" name="Päivämäärän paikkamerkki 3">
            <a:extLst>
              <a:ext uri="{FF2B5EF4-FFF2-40B4-BE49-F238E27FC236}">
                <a16:creationId xmlns:a16="http://schemas.microsoft.com/office/drawing/2014/main" id="{FB88DF8E-5E02-40AB-90C4-DE45B779F046}"/>
              </a:ext>
            </a:extLst>
          </p:cNvPr>
          <p:cNvSpPr>
            <a:spLocks noGrp="1"/>
          </p:cNvSpPr>
          <p:nvPr>
            <p:ph type="dt" sz="half" idx="10"/>
          </p:nvPr>
        </p:nvSpPr>
        <p:spPr>
          <a:xfrm>
            <a:off x="10014879" y="5732590"/>
            <a:ext cx="1242000" cy="642035"/>
          </a:xfrm>
        </p:spPr>
        <p:txBody>
          <a:bodyPr vert="horz" lIns="0" tIns="0" rIns="0" bIns="0" rtlCol="0" anchor="t" anchorCtr="0">
            <a:noAutofit/>
          </a:bodyPr>
          <a:lstStyle>
            <a:lvl1pPr>
              <a:defRPr lang="fi-FI" sz="1600" smtClean="0">
                <a:solidFill>
                  <a:schemeClr val="tx2"/>
                </a:solidFill>
              </a:defRPr>
            </a:lvl1pPr>
          </a:lstStyle>
          <a:p>
            <a:pPr algn="r">
              <a:lnSpc>
                <a:spcPct val="110000"/>
              </a:lnSpc>
              <a:buClr>
                <a:schemeClr val="tx2"/>
              </a:buClr>
            </a:pPr>
            <a:r>
              <a:rPr lang="fi-FI"/>
              <a:t>3.1.2022</a:t>
            </a:r>
            <a:endParaRPr lang="fi-FI" sz="1600">
              <a:solidFill>
                <a:schemeClr val="tx2"/>
              </a:solidFill>
            </a:endParaRPr>
          </a:p>
        </p:txBody>
      </p:sp>
      <p:sp>
        <p:nvSpPr>
          <p:cNvPr id="5" name="Alatunnisteen paikkamerkki 4">
            <a:extLst>
              <a:ext uri="{FF2B5EF4-FFF2-40B4-BE49-F238E27FC236}">
                <a16:creationId xmlns:a16="http://schemas.microsoft.com/office/drawing/2014/main" id="{9E79E75F-9A0D-4860-913E-C4C401DADF38}"/>
              </a:ext>
            </a:extLst>
          </p:cNvPr>
          <p:cNvSpPr>
            <a:spLocks noGrp="1"/>
          </p:cNvSpPr>
          <p:nvPr>
            <p:ph type="ftr" sz="quarter" idx="11"/>
          </p:nvPr>
        </p:nvSpPr>
        <p:spPr>
          <a:xfrm>
            <a:off x="7128116" y="5455057"/>
            <a:ext cx="4114800" cy="204601"/>
          </a:xfrm>
        </p:spPr>
        <p:txBody>
          <a:bodyPr/>
          <a:lstStyle>
            <a:lvl1pPr algn="r">
              <a:defRPr lang="fi-FI" sz="1600" kern="1200" dirty="0" smtClean="0">
                <a:solidFill>
                  <a:schemeClr val="tx2"/>
                </a:solidFill>
                <a:latin typeface="+mn-lt"/>
                <a:ea typeface="+mn-ea"/>
                <a:cs typeface="+mn-cs"/>
              </a:defRPr>
            </a:lvl1pPr>
          </a:lstStyle>
          <a:p>
            <a:r>
              <a:rPr lang="fi-FI"/>
              <a:t>Eija Tabell-Jokelainen</a:t>
            </a:r>
            <a:endParaRPr lang="fi-FI" sz="1600" kern="1200">
              <a:solidFill>
                <a:schemeClr val="tx2"/>
              </a:solidFill>
              <a:latin typeface="+mn-lt"/>
              <a:ea typeface="+mn-ea"/>
              <a:cs typeface="+mn-cs"/>
            </a:endParaRPr>
          </a:p>
        </p:txBody>
      </p:sp>
    </p:spTree>
    <p:extLst>
      <p:ext uri="{BB962C8B-B14F-4D97-AF65-F5344CB8AC3E}">
        <p14:creationId xmlns:p14="http://schemas.microsoft.com/office/powerpoint/2010/main" val="12211351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ulukko" preserve="1" userDrawn="1">
  <p:cSld name="table">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lvl1pPr>
              <a:defRPr/>
            </a:lvl1pPr>
          </a:lstStyle>
          <a:p>
            <a:r>
              <a:rPr lang="en-GB" err="1"/>
              <a:t>Taulukkosivu</a:t>
            </a:r>
            <a:br>
              <a:rPr lang="en-GB"/>
            </a:br>
            <a:r>
              <a:rPr lang="fi-FI"/>
              <a:t>Otsikon pituus korkeintaan kaksi riviä</a:t>
            </a:r>
          </a:p>
        </p:txBody>
      </p:sp>
      <p:sp>
        <p:nvSpPr>
          <p:cNvPr id="3" name="Taulukon paikkamerkki 2">
            <a:extLst>
              <a:ext uri="{FF2B5EF4-FFF2-40B4-BE49-F238E27FC236}">
                <a16:creationId xmlns:a16="http://schemas.microsoft.com/office/drawing/2014/main" id="{E46430B6-E098-40A9-A388-1C65D76FE095}"/>
              </a:ext>
            </a:extLst>
          </p:cNvPr>
          <p:cNvSpPr>
            <a:spLocks noGrp="1"/>
          </p:cNvSpPr>
          <p:nvPr>
            <p:ph type="tbl" sz="quarter" idx="14"/>
          </p:nvPr>
        </p:nvSpPr>
        <p:spPr>
          <a:xfrm>
            <a:off x="922338" y="1857375"/>
            <a:ext cx="10636236" cy="4087813"/>
          </a:xfrm>
        </p:spPr>
        <p:txBody>
          <a:bodyPr/>
          <a:lstStyle/>
          <a:p>
            <a:r>
              <a:rPr lang="fi-FI"/>
              <a:t>Lisää taulukko napsauttamalla kuvaketta</a:t>
            </a:r>
          </a:p>
        </p:txBody>
      </p:sp>
      <p:sp>
        <p:nvSpPr>
          <p:cNvPr id="7" name="Dian numeron paikkamerkki 5">
            <a:extLst>
              <a:ext uri="{FF2B5EF4-FFF2-40B4-BE49-F238E27FC236}">
                <a16:creationId xmlns:a16="http://schemas.microsoft.com/office/drawing/2014/main" id="{7027DE1D-8E91-406F-8B96-045A387C48E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8" name="Päivämäärän paikkamerkki 3">
            <a:extLst>
              <a:ext uri="{FF2B5EF4-FFF2-40B4-BE49-F238E27FC236}">
                <a16:creationId xmlns:a16="http://schemas.microsoft.com/office/drawing/2014/main" id="{E58D47DE-4D0E-4225-AD7A-47FB6CC3885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9" name="Alatunnisteen paikkamerkki 4">
            <a:extLst>
              <a:ext uri="{FF2B5EF4-FFF2-40B4-BE49-F238E27FC236}">
                <a16:creationId xmlns:a16="http://schemas.microsoft.com/office/drawing/2014/main" id="{34D358F0-BE1E-4ABA-A0E1-A93C9E529D3F}"/>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39945904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Kuvatekstillinen kuva" preserve="1" userDrawn="1">
  <p:cSld name="title_content_picture">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a:t>Tekstisivu kapealla kuvalla</a:t>
            </a:r>
            <a:br>
              <a:rPr lang="fi-FI"/>
            </a:br>
            <a:r>
              <a:rPr lang="fi-FI"/>
              <a:t>ja lyhyellä otsikolla</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8" name="Dian numeron paikkamerkki 5">
            <a:extLst>
              <a:ext uri="{FF2B5EF4-FFF2-40B4-BE49-F238E27FC236}">
                <a16:creationId xmlns:a16="http://schemas.microsoft.com/office/drawing/2014/main" id="{FFD8799F-5DA0-4FBF-A2A7-B65BDEB3BC68}"/>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A1F75C40-780C-491C-87BC-6A3B74DBF7B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5" name="Alatunnisteen paikkamerkki 4">
            <a:extLst>
              <a:ext uri="{FF2B5EF4-FFF2-40B4-BE49-F238E27FC236}">
                <a16:creationId xmlns:a16="http://schemas.microsoft.com/office/drawing/2014/main" id="{A3A71661-0388-4C74-813D-CFA192A7333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14654" y="180000"/>
            <a:ext cx="3598545"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20958477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Kuvatekstilliset kuvat" preserve="1" userDrawn="1">
  <p:cSld name="title_content_two_pictures">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noProof="0"/>
              <a:t>Tekstisivu kahdella kuvalla</a:t>
            </a:r>
            <a:br>
              <a:rPr lang="fi-FI" noProof="0"/>
            </a:br>
            <a:r>
              <a:rPr lang="fi-FI" noProof="0"/>
              <a:t>ja lyhyellä otsikolla</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15" name="Kuvan paikkamerkki 2">
            <a:extLst>
              <a:ext uri="{FF2B5EF4-FFF2-40B4-BE49-F238E27FC236}">
                <a16:creationId xmlns:a16="http://schemas.microsoft.com/office/drawing/2014/main" id="{FC94B34F-00DC-4D30-896A-91EC80CD3F36}"/>
              </a:ext>
              <a:ext uri="{C183D7F6-B498-43B3-948B-1728B52AA6E4}">
                <adec:decorative xmlns:adec="http://schemas.microsoft.com/office/drawing/2017/decorative" val="1"/>
              </a:ext>
            </a:extLst>
          </p:cNvPr>
          <p:cNvSpPr>
            <a:spLocks noGrp="1"/>
          </p:cNvSpPr>
          <p:nvPr>
            <p:ph type="pic" idx="17" hasCustomPrompt="1"/>
          </p:nvPr>
        </p:nvSpPr>
        <p:spPr>
          <a:xfrm>
            <a:off x="8427599" y="180000"/>
            <a:ext cx="3585600" cy="315537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27599" y="3527892"/>
            <a:ext cx="3585600" cy="3150108"/>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9" name="Dian numeron paikkamerkki 5">
            <a:extLst>
              <a:ext uri="{FF2B5EF4-FFF2-40B4-BE49-F238E27FC236}">
                <a16:creationId xmlns:a16="http://schemas.microsoft.com/office/drawing/2014/main" id="{F7012681-75A7-47D7-8444-7D3FBA4E5069}"/>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6" name="Päivämäärän paikkamerkki 3">
            <a:extLst>
              <a:ext uri="{FF2B5EF4-FFF2-40B4-BE49-F238E27FC236}">
                <a16:creationId xmlns:a16="http://schemas.microsoft.com/office/drawing/2014/main" id="{E0FBAD70-7499-4E1B-A701-03775CBA289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7" name="Alatunnisteen paikkamerkki 4">
            <a:extLst>
              <a:ext uri="{FF2B5EF4-FFF2-40B4-BE49-F238E27FC236}">
                <a16:creationId xmlns:a16="http://schemas.microsoft.com/office/drawing/2014/main" id="{0AB49502-F625-40AF-9F75-9B1F2A7FD30A}"/>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39562782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Kuvatekstillinen kuva iso" preserve="1" userDrawn="1">
  <p:cSld name="title_content_picture_2">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5224068" cy="1119501"/>
          </a:xfrm>
        </p:spPr>
        <p:txBody>
          <a:bodyPr/>
          <a:lstStyle/>
          <a:p>
            <a:r>
              <a:rPr lang="fi-FI" noProof="0"/>
              <a:t>Tekstisivu isolla  kuvalla</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5224068" cy="4089200"/>
          </a:xfrm>
        </p:spPr>
        <p:txBody>
          <a:bodyPr/>
          <a:lstStyle>
            <a:lvl1pPr>
              <a:defRPr sz="2200"/>
            </a:lvl1pPr>
          </a:lstStyle>
          <a:p>
            <a:pPr lvl="0"/>
            <a:r>
              <a:rPr lang="fi-FI"/>
              <a:t>Kuvasivun teksti tulee tiivistää lyhyeksi.</a:t>
            </a:r>
            <a:br>
              <a:rPr lang="fi-FI"/>
            </a:br>
            <a:r>
              <a:rPr lang="fi-FI"/>
              <a:t>Käytä laadukkaita kuvia.</a:t>
            </a:r>
            <a:br>
              <a:rPr lang="fi-FI"/>
            </a:br>
            <a:r>
              <a:rPr lang="fi-FI"/>
              <a:t>Vältä tiedostokooltaan isoja kuvia, jotta esityksestä ei tule liian raskasta.</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6428597" y="180000"/>
            <a:ext cx="5584602"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Dian numeron paikkamerkki 5">
            <a:extLst>
              <a:ext uri="{FF2B5EF4-FFF2-40B4-BE49-F238E27FC236}">
                <a16:creationId xmlns:a16="http://schemas.microsoft.com/office/drawing/2014/main" id="{B5F3AB46-DDE8-48A9-B165-54E07D0B60E7}"/>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0AA848AD-B333-42B9-B9E4-08ABFCD612D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5" name="Alatunnisteen paikkamerkki 4">
            <a:extLst>
              <a:ext uri="{FF2B5EF4-FFF2-40B4-BE49-F238E27FC236}">
                <a16:creationId xmlns:a16="http://schemas.microsoft.com/office/drawing/2014/main" id="{697CFB4B-70A9-4C59-8AFC-86477E70AA8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5170097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Kuva" preserve="1" userDrawn="1">
  <p:cSld name="picture">
    <p:spTree>
      <p:nvGrpSpPr>
        <p:cNvPr id="1" name=""/>
        <p:cNvGrpSpPr/>
        <p:nvPr/>
      </p:nvGrpSpPr>
      <p:grpSpPr>
        <a:xfrm>
          <a:off x="0" y="0"/>
          <a:ext cx="0" cy="0"/>
          <a:chOff x="0" y="0"/>
          <a:chExt cx="0" cy="0"/>
        </a:xfrm>
      </p:grpSpPr>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179999" y="180000"/>
            <a:ext cx="11833200"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2951330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Sisältö kaarevalla kuvalla" preserve="1" userDrawn="1">
  <p:cSld name="title_content_curve_picture">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err="1"/>
              <a:t>Tekstisivu</a:t>
            </a:r>
            <a:r>
              <a:rPr lang="en-GB"/>
              <a:t> </a:t>
            </a:r>
            <a:r>
              <a:rPr lang="en-GB" err="1"/>
              <a:t>isolla</a:t>
            </a:r>
            <a:r>
              <a:rPr lang="en-GB"/>
              <a:t> </a:t>
            </a:r>
            <a:br>
              <a:rPr lang="en-GB"/>
            </a:br>
            <a:r>
              <a:rPr lang="en-GB" err="1"/>
              <a:t>kaarevalla</a:t>
            </a:r>
            <a:r>
              <a:rPr lang="en-GB"/>
              <a:t> </a:t>
            </a:r>
            <a:r>
              <a:rPr lang="en-GB" err="1"/>
              <a:t>kuvalla</a:t>
            </a:r>
            <a:r>
              <a:rPr lang="en-GB"/>
              <a:t> </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03725" y="180000"/>
            <a:ext cx="440947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6488358 h 6488358"/>
              <a:gd name="connsiteX5" fmla="*/ 0 w 4408944"/>
              <a:gd name="connsiteY5"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991817 w 4408944"/>
              <a:gd name="connsiteY4" fmla="*/ 3753413 h 6488358"/>
              <a:gd name="connsiteX5" fmla="*/ 0 w 4408944"/>
              <a:gd name="connsiteY5" fmla="*/ 0 h 6488358"/>
              <a:gd name="connsiteX0" fmla="*/ 144667 w 4553611"/>
              <a:gd name="connsiteY0" fmla="*/ 0 h 6488358"/>
              <a:gd name="connsiteX1" fmla="*/ 4553611 w 4553611"/>
              <a:gd name="connsiteY1" fmla="*/ 0 h 6488358"/>
              <a:gd name="connsiteX2" fmla="*/ 4553611 w 4553611"/>
              <a:gd name="connsiteY2" fmla="*/ 6488358 h 6488358"/>
              <a:gd name="connsiteX3" fmla="*/ 1854034 w 4553611"/>
              <a:gd name="connsiteY3" fmla="*/ 6487088 h 6488358"/>
              <a:gd name="connsiteX4" fmla="*/ 1136484 w 4553611"/>
              <a:gd name="connsiteY4" fmla="*/ 3753413 h 6488358"/>
              <a:gd name="connsiteX5" fmla="*/ 144667 w 4553611"/>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530 w 4409474"/>
              <a:gd name="connsiteY0" fmla="*/ 0 h 6488358"/>
              <a:gd name="connsiteX1" fmla="*/ 4409474 w 4409474"/>
              <a:gd name="connsiteY1" fmla="*/ 0 h 6488358"/>
              <a:gd name="connsiteX2" fmla="*/ 4409474 w 4409474"/>
              <a:gd name="connsiteY2" fmla="*/ 6488358 h 6488358"/>
              <a:gd name="connsiteX3" fmla="*/ 1709897 w 4409474"/>
              <a:gd name="connsiteY3" fmla="*/ 6487088 h 6488358"/>
              <a:gd name="connsiteX4" fmla="*/ 427197 w 4409474"/>
              <a:gd name="connsiteY4" fmla="*/ 4051863 h 6488358"/>
              <a:gd name="connsiteX5" fmla="*/ 530 w 4409474"/>
              <a:gd name="connsiteY5" fmla="*/ 0 h 6488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9474" h="6488358">
                <a:moveTo>
                  <a:pt x="530" y="0"/>
                </a:moveTo>
                <a:lnTo>
                  <a:pt x="4409474" y="0"/>
                </a:lnTo>
                <a:lnTo>
                  <a:pt x="4409474" y="6488358"/>
                </a:lnTo>
                <a:lnTo>
                  <a:pt x="1709897" y="6487088"/>
                </a:lnTo>
                <a:cubicBezTo>
                  <a:pt x="1168951" y="5999514"/>
                  <a:pt x="712091" y="5133044"/>
                  <a:pt x="427197" y="4051863"/>
                </a:cubicBezTo>
                <a:cubicBezTo>
                  <a:pt x="142303" y="2970682"/>
                  <a:pt x="-10191" y="1358994"/>
                  <a:pt x="530" y="0"/>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Dian numeron paikkamerkki 5">
            <a:extLst>
              <a:ext uri="{FF2B5EF4-FFF2-40B4-BE49-F238E27FC236}">
                <a16:creationId xmlns:a16="http://schemas.microsoft.com/office/drawing/2014/main" id="{8CBE0249-DC84-4C39-89AB-E97D6F0F849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1" name="Päivämäärän paikkamerkki 3">
            <a:extLst>
              <a:ext uri="{FF2B5EF4-FFF2-40B4-BE49-F238E27FC236}">
                <a16:creationId xmlns:a16="http://schemas.microsoft.com/office/drawing/2014/main" id="{71815122-4A8E-4281-87AC-8D44BE6CC0D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2" name="Alatunnisteen paikkamerkki 4">
            <a:extLst>
              <a:ext uri="{FF2B5EF4-FFF2-40B4-BE49-F238E27FC236}">
                <a16:creationId xmlns:a16="http://schemas.microsoft.com/office/drawing/2014/main" id="{788FD0A6-21DD-4310-9D7C-EC77DE9DFE5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9244892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Sisältö kaarevalla kuvalla 2" preserve="1" userDrawn="1">
  <p:cSld name="title_content_curve_picture_2">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err="1"/>
              <a:t>Tekstisivu</a:t>
            </a:r>
            <a:r>
              <a:rPr lang="en-GB"/>
              <a:t> </a:t>
            </a:r>
            <a:r>
              <a:rPr lang="en-GB" err="1"/>
              <a:t>isolla</a:t>
            </a:r>
            <a:r>
              <a:rPr lang="en-GB"/>
              <a:t> </a:t>
            </a:r>
            <a:br>
              <a:rPr lang="en-GB"/>
            </a:br>
            <a:r>
              <a:rPr lang="en-GB" err="1"/>
              <a:t>kaarevalla</a:t>
            </a:r>
            <a:r>
              <a:rPr lang="en-GB"/>
              <a:t> </a:t>
            </a:r>
            <a:r>
              <a:rPr lang="en-GB" err="1"/>
              <a:t>kuvalla</a:t>
            </a:r>
            <a:r>
              <a:rPr lang="en-GB"/>
              <a:t> </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11518" y="180000"/>
            <a:ext cx="4401681"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Dian numeron paikkamerkki 5">
            <a:extLst>
              <a:ext uri="{FF2B5EF4-FFF2-40B4-BE49-F238E27FC236}">
                <a16:creationId xmlns:a16="http://schemas.microsoft.com/office/drawing/2014/main" id="{065E56D1-9BA4-4424-AA13-FA7AB947994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1" name="Päivämäärän paikkamerkki 3">
            <a:extLst>
              <a:ext uri="{FF2B5EF4-FFF2-40B4-BE49-F238E27FC236}">
                <a16:creationId xmlns:a16="http://schemas.microsoft.com/office/drawing/2014/main" id="{A889983E-086F-483E-ACC1-0D3B42D4E4E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2" name="Alatunnisteen paikkamerkki 4">
            <a:extLst>
              <a:ext uri="{FF2B5EF4-FFF2-40B4-BE49-F238E27FC236}">
                <a16:creationId xmlns:a16="http://schemas.microsoft.com/office/drawing/2014/main" id="{C519B920-C56F-4E32-B399-E7C752AC75E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13170934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isältö kaarevalla kuvalla 3" preserve="1" userDrawn="1">
  <p:cSld name="title_content_curve_picture_3">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5077491" y="1856630"/>
            <a:ext cx="6482227"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5077491" y="470390"/>
            <a:ext cx="6482227" cy="1119501"/>
          </a:xfrm>
        </p:spPr>
        <p:txBody>
          <a:bodyPr/>
          <a:lstStyle/>
          <a:p>
            <a:r>
              <a:rPr lang="fi-FI" noProof="0"/>
              <a:t>Tekstisivu isolla </a:t>
            </a:r>
            <a:br>
              <a:rPr lang="fi-FI" noProof="0"/>
            </a:br>
            <a:r>
              <a:rPr lang="fi-FI" noProof="0"/>
              <a:t>kaarevalla kuvalla</a:t>
            </a:r>
            <a:endParaRPr lang="fi-FI"/>
          </a:p>
        </p:txBody>
      </p:sp>
      <p:sp>
        <p:nvSpPr>
          <p:cNvPr id="11" name="Kuvan paikkamerkki 2">
            <a:extLst>
              <a:ext uri="{FF2B5EF4-FFF2-40B4-BE49-F238E27FC236}">
                <a16:creationId xmlns:a16="http://schemas.microsoft.com/office/drawing/2014/main" id="{FFA32AF2-F2A2-4E4F-9C2B-365AAAFFC21A}"/>
              </a:ext>
              <a:ext uri="{C183D7F6-B498-43B3-948B-1728B52AA6E4}">
                <adec:decorative xmlns:adec="http://schemas.microsoft.com/office/drawing/2017/decorative" val="1"/>
              </a:ext>
            </a:extLst>
          </p:cNvPr>
          <p:cNvSpPr>
            <a:spLocks noGrp="1" noChangeAspect="1"/>
          </p:cNvSpPr>
          <p:nvPr>
            <p:ph type="pic" idx="14" hasCustomPrompt="1"/>
          </p:nvPr>
        </p:nvSpPr>
        <p:spPr>
          <a:xfrm>
            <a:off x="179999" y="180000"/>
            <a:ext cx="4420767" cy="6498000"/>
          </a:xfrm>
          <a:custGeom>
            <a:avLst/>
            <a:gdLst>
              <a:gd name="connsiteX0" fmla="*/ 0 w 4430891"/>
              <a:gd name="connsiteY0" fmla="*/ 0 h 6488358"/>
              <a:gd name="connsiteX1" fmla="*/ 4430891 w 4430891"/>
              <a:gd name="connsiteY1" fmla="*/ 0 h 6488358"/>
              <a:gd name="connsiteX2" fmla="*/ 4430891 w 4430891"/>
              <a:gd name="connsiteY2" fmla="*/ 6488358 h 6488358"/>
              <a:gd name="connsiteX3" fmla="*/ 0 w 4430891"/>
              <a:gd name="connsiteY3" fmla="*/ 6488358 h 6488358"/>
              <a:gd name="connsiteX4" fmla="*/ 0 w 4430891"/>
              <a:gd name="connsiteY4" fmla="*/ 0 h 6488358"/>
              <a:gd name="connsiteX0" fmla="*/ 0 w 4430891"/>
              <a:gd name="connsiteY0" fmla="*/ 2986 h 6491344"/>
              <a:gd name="connsiteX1" fmla="*/ 2727596 w 4430891"/>
              <a:gd name="connsiteY1" fmla="*/ 0 h 6491344"/>
              <a:gd name="connsiteX2" fmla="*/ 4430891 w 4430891"/>
              <a:gd name="connsiteY2" fmla="*/ 2986 h 6491344"/>
              <a:gd name="connsiteX3" fmla="*/ 4430891 w 4430891"/>
              <a:gd name="connsiteY3" fmla="*/ 6491344 h 6491344"/>
              <a:gd name="connsiteX4" fmla="*/ 0 w 4430891"/>
              <a:gd name="connsiteY4" fmla="*/ 6491344 h 6491344"/>
              <a:gd name="connsiteX5" fmla="*/ 0 w 4430891"/>
              <a:gd name="connsiteY5" fmla="*/ 2986 h 6491344"/>
              <a:gd name="connsiteX0" fmla="*/ 0 w 4831678"/>
              <a:gd name="connsiteY0" fmla="*/ 481615 h 6969973"/>
              <a:gd name="connsiteX1" fmla="*/ 2727596 w 4831678"/>
              <a:gd name="connsiteY1" fmla="*/ 478629 h 6969973"/>
              <a:gd name="connsiteX2" fmla="*/ 4430891 w 4831678"/>
              <a:gd name="connsiteY2" fmla="*/ 481615 h 6969973"/>
              <a:gd name="connsiteX3" fmla="*/ 4430891 w 4831678"/>
              <a:gd name="connsiteY3" fmla="*/ 6969973 h 6969973"/>
              <a:gd name="connsiteX4" fmla="*/ 0 w 4831678"/>
              <a:gd name="connsiteY4" fmla="*/ 6969973 h 6969973"/>
              <a:gd name="connsiteX5" fmla="*/ 0 w 4831678"/>
              <a:gd name="connsiteY5" fmla="*/ 481615 h 6969973"/>
              <a:gd name="connsiteX0" fmla="*/ 0 w 4706556"/>
              <a:gd name="connsiteY0" fmla="*/ 2986 h 6491344"/>
              <a:gd name="connsiteX1" fmla="*/ 2727596 w 4706556"/>
              <a:gd name="connsiteY1" fmla="*/ 0 h 6491344"/>
              <a:gd name="connsiteX2" fmla="*/ 3937832 w 4706556"/>
              <a:gd name="connsiteY2" fmla="*/ 2217269 h 6491344"/>
              <a:gd name="connsiteX3" fmla="*/ 4430891 w 4706556"/>
              <a:gd name="connsiteY3" fmla="*/ 6491344 h 6491344"/>
              <a:gd name="connsiteX4" fmla="*/ 0 w 4706556"/>
              <a:gd name="connsiteY4" fmla="*/ 6491344 h 6491344"/>
              <a:gd name="connsiteX5" fmla="*/ 0 w 4706556"/>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1482" h="6491344">
                <a:moveTo>
                  <a:pt x="0" y="2986"/>
                </a:moveTo>
                <a:lnTo>
                  <a:pt x="2727596" y="0"/>
                </a:lnTo>
                <a:cubicBezTo>
                  <a:pt x="3107490" y="349624"/>
                  <a:pt x="3613608" y="1148825"/>
                  <a:pt x="3937832" y="2217269"/>
                </a:cubicBezTo>
                <a:cubicBezTo>
                  <a:pt x="4262056" y="3285713"/>
                  <a:pt x="4443231" y="4809316"/>
                  <a:pt x="4430891" y="6491344"/>
                </a:cubicBezTo>
                <a:lnTo>
                  <a:pt x="0" y="6491344"/>
                </a:lnTo>
                <a:lnTo>
                  <a:pt x="0" y="2986"/>
                </a:ln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29108325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Osan ylätunniste" preserve="1" userDrawn="1">
  <p:cSld name="subtitle_1">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3" y="4020341"/>
            <a:ext cx="11832392"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3" y="180000"/>
            <a:ext cx="11832392"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41169419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Osan ylätunniste 2" preserve="1" userDrawn="1">
  <p:cSld name="subtitle_2">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7837729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Otsikkodia 2" type="title" preserve="1">
  <p:cSld name="title_2">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3939871"/>
            <a:ext cx="11834341" cy="272045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2864">
                <a:moveTo>
                  <a:pt x="32870" y="11160"/>
                </a:moveTo>
                <a:lnTo>
                  <a:pt x="32870" y="0"/>
                </a:lnTo>
                <a:lnTo>
                  <a:pt x="11591" y="0"/>
                </a:lnTo>
                <a:cubicBezTo>
                  <a:pt x="10879" y="2578"/>
                  <a:pt x="7831" y="4511"/>
                  <a:pt x="0" y="4209"/>
                </a:cubicBezTo>
                <a:lnTo>
                  <a:pt x="0" y="12864"/>
                </a:lnTo>
                <a:cubicBezTo>
                  <a:pt x="3156" y="11514"/>
                  <a:pt x="7620" y="10694"/>
                  <a:pt x="13779" y="10654"/>
                </a:cubicBezTo>
                <a:cubicBezTo>
                  <a:pt x="15112" y="10646"/>
                  <a:pt x="23927" y="10641"/>
                  <a:pt x="32870" y="10638"/>
                </a:cubicBezTo>
                <a:lnTo>
                  <a:pt x="32870" y="1116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20931"/>
            <a:ext cx="8193024" cy="1800000"/>
          </a:xfrm>
        </p:spPr>
        <p:txBody>
          <a:bodyPr anchor="ctr" anchorCtr="0"/>
          <a:lstStyle>
            <a:lvl1pPr algn="r">
              <a:lnSpc>
                <a:spcPct val="95000"/>
              </a:lnSpc>
              <a:defRPr sz="3600">
                <a:solidFill>
                  <a:schemeClr val="bg1"/>
                </a:solidFill>
              </a:defRPr>
            </a:lvl1pPr>
          </a:lstStyle>
          <a:p>
            <a:r>
              <a:rPr lang="fi-FI"/>
              <a:t>Otsikko, Esityksen aloitussivu </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4737495"/>
            <a:ext cx="7068698" cy="642035"/>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14" name="Päivämäärän paikkamerkki 3">
            <a:extLst>
              <a:ext uri="{FF2B5EF4-FFF2-40B4-BE49-F238E27FC236}">
                <a16:creationId xmlns:a16="http://schemas.microsoft.com/office/drawing/2014/main" id="{39075F1A-02C4-4735-B1E3-C64DC67FE1F0}"/>
              </a:ext>
            </a:extLst>
          </p:cNvPr>
          <p:cNvSpPr>
            <a:spLocks noGrp="1"/>
          </p:cNvSpPr>
          <p:nvPr>
            <p:ph type="dt" sz="half" idx="10"/>
          </p:nvPr>
        </p:nvSpPr>
        <p:spPr>
          <a:xfrm>
            <a:off x="10004156" y="4737495"/>
            <a:ext cx="1240109"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3.1.2022</a:t>
            </a:r>
            <a:endParaRPr lang="fi-FI" sz="1600">
              <a:solidFill>
                <a:schemeClr val="bg1"/>
              </a:solidFill>
            </a:endParaRPr>
          </a:p>
        </p:txBody>
      </p:sp>
      <p:sp>
        <p:nvSpPr>
          <p:cNvPr id="15" name="Alatunnisteen paikkamerkki 4">
            <a:extLst>
              <a:ext uri="{FF2B5EF4-FFF2-40B4-BE49-F238E27FC236}">
                <a16:creationId xmlns:a16="http://schemas.microsoft.com/office/drawing/2014/main" id="{6BD6B811-C650-4A18-9C6D-CB0DEFCA71A4}"/>
              </a:ext>
            </a:extLst>
          </p:cNvPr>
          <p:cNvSpPr>
            <a:spLocks noGrp="1"/>
          </p:cNvSpPr>
          <p:nvPr>
            <p:ph type="ftr" sz="quarter" idx="11"/>
          </p:nvPr>
        </p:nvSpPr>
        <p:spPr>
          <a:xfrm>
            <a:off x="7091172" y="4459962"/>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Eija Tabell-Jokelainen</a:t>
            </a:r>
            <a:endParaRPr lang="fi-FI" sz="1600">
              <a:solidFill>
                <a:schemeClr val="bg1"/>
              </a:solidFill>
            </a:endParaRPr>
          </a:p>
        </p:txBody>
      </p:sp>
    </p:spTree>
    <p:extLst>
      <p:ext uri="{BB962C8B-B14F-4D97-AF65-F5344CB8AC3E}">
        <p14:creationId xmlns:p14="http://schemas.microsoft.com/office/powerpoint/2010/main" val="3280479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Osan ylätunniste 3" preserve="1" userDrawn="1">
  <p:cSld name="subtitle_3">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3938516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Osan ylätunniste 4" preserve="1" userDrawn="1">
  <p:cSld name="subtitle_4">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24069926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Osan ylätunniste 5" preserve="1" userDrawn="1">
  <p:cSld name="subtitle_5">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21056805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Osan ylätunniste 6" preserve="1" userDrawn="1">
  <p:cSld name="subtitle_7">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62899"/>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21025836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Osan ylätunniste kuva" preserve="1" userDrawn="1">
  <p:cSld name="subtitle_1_picture">
    <p:spTree>
      <p:nvGrpSpPr>
        <p:cNvPr id="1" name=""/>
        <p:cNvGrpSpPr/>
        <p:nvPr/>
      </p:nvGrpSpPr>
      <p:grpSpPr>
        <a:xfrm>
          <a:off x="0" y="0"/>
          <a:ext cx="0" cy="0"/>
          <a:chOff x="0" y="0"/>
          <a:chExt cx="0" cy="0"/>
        </a:xfrm>
      </p:grpSpPr>
      <p:sp>
        <p:nvSpPr>
          <p:cNvPr id="5" name="Suorakulmio 9">
            <a:extLst>
              <a:ext uri="{FF2B5EF4-FFF2-40B4-BE49-F238E27FC236}">
                <a16:creationId xmlns:a16="http://schemas.microsoft.com/office/drawing/2014/main" id="{14FF7E8B-4CDF-4CAC-83E6-4DFDE038A75E}"/>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0038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err="1"/>
              <a:t>Kuvallinen</a:t>
            </a:r>
            <a:r>
              <a:rPr lang="en-GB"/>
              <a:t> </a:t>
            </a:r>
            <a:br>
              <a:rPr lang="en-GB"/>
            </a:br>
            <a:r>
              <a:rPr lang="en-GB" err="1"/>
              <a:t>väliotsikkosivu</a:t>
            </a:r>
            <a:r>
              <a:rPr lang="en-GB"/>
              <a:t> </a:t>
            </a:r>
            <a:r>
              <a:rPr lang="en-GB" err="1"/>
              <a:t>esityksen</a:t>
            </a:r>
            <a:r>
              <a:rPr lang="en-GB"/>
              <a:t> </a:t>
            </a:r>
            <a:r>
              <a:rPr lang="en-GB" err="1"/>
              <a:t>jäsentämiseen</a:t>
            </a:r>
            <a:endParaRPr lang="fi-FI"/>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1865"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35509849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Osan ylätunniste kuva 2" preserve="1" userDrawn="1">
  <p:cSld name="subtitle_2_picture">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86227721-48B2-43B3-8526-34B0C73A1CBF}"/>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5A8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err="1"/>
              <a:t>Kuvallinen</a:t>
            </a:r>
            <a:r>
              <a:rPr lang="en-GB"/>
              <a:t> </a:t>
            </a:r>
            <a:br>
              <a:rPr lang="en-GB"/>
            </a:br>
            <a:r>
              <a:rPr lang="en-GB" err="1"/>
              <a:t>väliotsikkosivu</a:t>
            </a:r>
            <a:r>
              <a:rPr lang="en-GB"/>
              <a:t> </a:t>
            </a:r>
            <a:r>
              <a:rPr lang="en-GB" err="1"/>
              <a:t>esityksen</a:t>
            </a:r>
            <a:r>
              <a:rPr lang="en-GB"/>
              <a:t> </a:t>
            </a:r>
            <a:r>
              <a:rPr lang="en-GB" err="1"/>
              <a:t>jäsentämiseen</a:t>
            </a:r>
            <a:endParaRPr lang="fi-FI"/>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39330641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Osan ylätunniste kuva 3" preserve="1" userDrawn="1">
  <p:cSld name="subtitle_3_picture">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F4B276F3-D064-4656-A9E4-A4F6D1ABBFC8}"/>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D964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err="1"/>
              <a:t>Kuvallinen</a:t>
            </a:r>
            <a:r>
              <a:rPr lang="en-GB"/>
              <a:t> </a:t>
            </a:r>
            <a:br>
              <a:rPr lang="en-GB"/>
            </a:br>
            <a:r>
              <a:rPr lang="en-GB" err="1"/>
              <a:t>väliotsikkosivu</a:t>
            </a:r>
            <a:r>
              <a:rPr lang="en-GB"/>
              <a:t> </a:t>
            </a:r>
            <a:r>
              <a:rPr lang="en-GB" err="1"/>
              <a:t>esityksen</a:t>
            </a:r>
            <a:r>
              <a:rPr lang="en-GB"/>
              <a:t> </a:t>
            </a:r>
            <a:r>
              <a:rPr lang="en-GB" err="1"/>
              <a:t>jäsentämiseen</a:t>
            </a:r>
            <a:endParaRPr lang="fi-FI"/>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12986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Vain otsikko" preserve="1" userDrawn="1">
  <p:cSld name="only_title">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4B3679A-A389-400D-A744-C43C22701232}"/>
              </a:ext>
            </a:extLst>
          </p:cNvPr>
          <p:cNvSpPr>
            <a:spLocks noGrp="1"/>
          </p:cNvSpPr>
          <p:nvPr>
            <p:ph type="title"/>
          </p:nvPr>
        </p:nvSpPr>
        <p:spPr/>
        <p:txBody>
          <a:bodyPr/>
          <a:lstStyle/>
          <a:p>
            <a:r>
              <a:rPr lang="fi-FI"/>
              <a:t>Muokkaa ots. perustyyl. napsautt.</a:t>
            </a:r>
          </a:p>
        </p:txBody>
      </p:sp>
      <p:sp>
        <p:nvSpPr>
          <p:cNvPr id="10" name="Dian numeron paikkamerkki 5">
            <a:extLst>
              <a:ext uri="{FF2B5EF4-FFF2-40B4-BE49-F238E27FC236}">
                <a16:creationId xmlns:a16="http://schemas.microsoft.com/office/drawing/2014/main" id="{EF9C706D-5C6A-42FA-B522-02CB8028F45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1" name="Päivämäärän paikkamerkki 3">
            <a:extLst>
              <a:ext uri="{FF2B5EF4-FFF2-40B4-BE49-F238E27FC236}">
                <a16:creationId xmlns:a16="http://schemas.microsoft.com/office/drawing/2014/main" id="{A08CEC9F-7456-473A-8F4A-6918F37BC32E}"/>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2" name="Alatunnisteen paikkamerkki 4">
            <a:extLst>
              <a:ext uri="{FF2B5EF4-FFF2-40B4-BE49-F238E27FC236}">
                <a16:creationId xmlns:a16="http://schemas.microsoft.com/office/drawing/2014/main" id="{9A5411A7-57B3-491D-9820-EBA16DCC412B}"/>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1870925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yhjä" type="blank" preserve="1">
  <p:cSld name="kml_blank">
    <p:spTree>
      <p:nvGrpSpPr>
        <p:cNvPr id="1" name=""/>
        <p:cNvGrpSpPr/>
        <p:nvPr/>
      </p:nvGrpSpPr>
      <p:grpSpPr>
        <a:xfrm>
          <a:off x="0" y="0"/>
          <a:ext cx="0" cy="0"/>
          <a:chOff x="0" y="0"/>
          <a:chExt cx="0" cy="0"/>
        </a:xfrm>
      </p:grpSpPr>
      <p:sp>
        <p:nvSpPr>
          <p:cNvPr id="8" name="Dian numeron paikkamerkki 5">
            <a:extLst>
              <a:ext uri="{FF2B5EF4-FFF2-40B4-BE49-F238E27FC236}">
                <a16:creationId xmlns:a16="http://schemas.microsoft.com/office/drawing/2014/main" id="{CB941E6F-111D-4022-8CFD-1CC1B2ADB7ED}"/>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3A4A4694-9735-4EF6-8D9E-9C60AE285363}"/>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0" name="Alatunnisteen paikkamerkki 4">
            <a:extLst>
              <a:ext uri="{FF2B5EF4-FFF2-40B4-BE49-F238E27FC236}">
                <a16:creationId xmlns:a16="http://schemas.microsoft.com/office/drawing/2014/main" id="{78F21DE0-9EC0-4B8E-AE3C-CC8F7C9E3838}"/>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6741443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Lopetus" type="title" preserve="1">
  <p:cSld name="endpage_1">
    <p:spTree>
      <p:nvGrpSpPr>
        <p:cNvPr id="1" name=""/>
        <p:cNvGrpSpPr/>
        <p:nvPr/>
      </p:nvGrpSpPr>
      <p:grpSpPr>
        <a:xfrm>
          <a:off x="0" y="0"/>
          <a:ext cx="0" cy="0"/>
          <a:chOff x="0" y="0"/>
          <a:chExt cx="0" cy="0"/>
        </a:xfrm>
      </p:grpSpPr>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9603"/>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 name="connsiteX0" fmla="*/ 32870 w 32870"/>
              <a:gd name="connsiteY0" fmla="*/ 11160 h 13093"/>
              <a:gd name="connsiteX1" fmla="*/ 32870 w 32870"/>
              <a:gd name="connsiteY1" fmla="*/ 0 h 13093"/>
              <a:gd name="connsiteX2" fmla="*/ 11591 w 32870"/>
              <a:gd name="connsiteY2" fmla="*/ 0 h 13093"/>
              <a:gd name="connsiteX3" fmla="*/ 0 w 32870"/>
              <a:gd name="connsiteY3" fmla="*/ 4209 h 13093"/>
              <a:gd name="connsiteX4" fmla="*/ 0 w 32870"/>
              <a:gd name="connsiteY4" fmla="*/ 12864 h 13093"/>
              <a:gd name="connsiteX5" fmla="*/ 32870 w 32870"/>
              <a:gd name="connsiteY5" fmla="*/ 10638 h 13093"/>
              <a:gd name="connsiteX6" fmla="*/ 32870 w 32870"/>
              <a:gd name="connsiteY6" fmla="*/ 11160 h 13093"/>
              <a:gd name="connsiteX0" fmla="*/ 32870 w 32870"/>
              <a:gd name="connsiteY0" fmla="*/ 11160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6" fmla="*/ 32870 w 32870"/>
              <a:gd name="connsiteY6" fmla="*/ 11160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864">
                <a:moveTo>
                  <a:pt x="32870" y="10638"/>
                </a:moveTo>
                <a:lnTo>
                  <a:pt x="32870" y="0"/>
                </a:lnTo>
                <a:lnTo>
                  <a:pt x="11591" y="0"/>
                </a:lnTo>
                <a:cubicBezTo>
                  <a:pt x="10879" y="2578"/>
                  <a:pt x="7831" y="4511"/>
                  <a:pt x="0" y="4209"/>
                </a:cubicBezTo>
                <a:lnTo>
                  <a:pt x="0" y="12864"/>
                </a:lnTo>
                <a:cubicBezTo>
                  <a:pt x="65" y="12881"/>
                  <a:pt x="32861" y="10626"/>
                  <a:pt x="32870" y="10638"/>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4016534"/>
            <a:ext cx="11834341" cy="266146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55647"/>
            <a:ext cx="8193024" cy="1170923"/>
          </a:xfrm>
        </p:spPr>
        <p:txBody>
          <a:bodyPr anchor="b" anchorCtr="0"/>
          <a:lstStyle>
            <a:lvl1pPr algn="r">
              <a:lnSpc>
                <a:spcPct val="95000"/>
              </a:lnSpc>
              <a:defRPr sz="3600">
                <a:solidFill>
                  <a:schemeClr val="bg1"/>
                </a:solidFill>
              </a:defRPr>
            </a:lvl1pPr>
          </a:lstStyle>
          <a:p>
            <a:r>
              <a:rPr lang="en-GB" err="1"/>
              <a:t>Loppunosto</a:t>
            </a:r>
            <a:r>
              <a:rPr lang="en-GB"/>
              <a:t> / </a:t>
            </a:r>
            <a:r>
              <a:rPr lang="en-GB" err="1"/>
              <a:t>kehoitus</a:t>
            </a:r>
            <a:r>
              <a:rPr lang="en-GB"/>
              <a:t> </a:t>
            </a:r>
            <a:endParaRPr lang="fi-FI"/>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4375404"/>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sähköpostiosoite, tasaus oikeaan reunaan</a:t>
            </a:r>
            <a:br>
              <a:rPr lang="fi-FI"/>
            </a:br>
            <a:r>
              <a:rPr lang="fi-FI"/>
              <a:t>Toinen rivi tarvittaessa</a:t>
            </a:r>
            <a:br>
              <a:rPr lang="fi-FI"/>
            </a:br>
            <a:r>
              <a:rPr lang="fi-FI"/>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4048083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Otsikkodia 3" preserve="1" userDrawn="1">
  <p:cSld name="title_3">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19E26A5B-0527-2A40-8198-D97AB2849A7A}"/>
              </a:ext>
              <a:ext uri="{C183D7F6-B498-43B3-948B-1728B52AA6E4}">
                <adec:decorative xmlns:adec="http://schemas.microsoft.com/office/drawing/2017/decorative" val="1"/>
              </a:ext>
            </a:extLst>
          </p:cNvPr>
          <p:cNvSpPr>
            <a:spLocks/>
          </p:cNvSpPr>
          <p:nvPr userDrawn="1"/>
        </p:nvSpPr>
        <p:spPr bwMode="auto">
          <a:xfrm>
            <a:off x="178630" y="180000"/>
            <a:ext cx="11834343" cy="5653369"/>
          </a:xfrm>
          <a:custGeom>
            <a:avLst/>
            <a:gdLst>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4632577 h 5653369"/>
              <a:gd name="connsiteX7" fmla="*/ 2 w 11834343"/>
              <a:gd name="connsiteY7" fmla="*/ 2262418 h 5653369"/>
              <a:gd name="connsiteX8" fmla="*/ 2 w 11834343"/>
              <a:gd name="connsiteY8" fmla="*/ 1515743 h 5653369"/>
              <a:gd name="connsiteX9" fmla="*/ 4173164 w 11834343"/>
              <a:gd name="connsiteY9"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2262418 h 5653369"/>
              <a:gd name="connsiteX7" fmla="*/ 2 w 11834343"/>
              <a:gd name="connsiteY7" fmla="*/ 1515743 h 5653369"/>
              <a:gd name="connsiteX8" fmla="*/ 4173164 w 11834343"/>
              <a:gd name="connsiteY8"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1515743 h 5653369"/>
              <a:gd name="connsiteX7" fmla="*/ 4173164 w 11834343"/>
              <a:gd name="connsiteY7"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4781242 h 5653369"/>
              <a:gd name="connsiteX4" fmla="*/ 2 w 11834343"/>
              <a:gd name="connsiteY4" fmla="*/ 5653369 h 5653369"/>
              <a:gd name="connsiteX5" fmla="*/ 2 w 11834343"/>
              <a:gd name="connsiteY5" fmla="*/ 1515743 h 5653369"/>
              <a:gd name="connsiteX6" fmla="*/ 4173164 w 11834343"/>
              <a:gd name="connsiteY6" fmla="*/ 0 h 5653369"/>
              <a:gd name="connsiteX0" fmla="*/ 4173164 w 11834343"/>
              <a:gd name="connsiteY0" fmla="*/ 0 h 5653369"/>
              <a:gd name="connsiteX1" fmla="*/ 11834343 w 11834343"/>
              <a:gd name="connsiteY1" fmla="*/ 0 h 5653369"/>
              <a:gd name="connsiteX2" fmla="*/ 11834343 w 11834343"/>
              <a:gd name="connsiteY2" fmla="*/ 4781242 h 5653369"/>
              <a:gd name="connsiteX3" fmla="*/ 2 w 11834343"/>
              <a:gd name="connsiteY3" fmla="*/ 5653369 h 5653369"/>
              <a:gd name="connsiteX4" fmla="*/ 2 w 11834343"/>
              <a:gd name="connsiteY4" fmla="*/ 1515743 h 5653369"/>
              <a:gd name="connsiteX5" fmla="*/ 4173164 w 11834343"/>
              <a:gd name="connsiteY5" fmla="*/ 0 h 565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343" h="5653369">
                <a:moveTo>
                  <a:pt x="4173164" y="0"/>
                </a:moveTo>
                <a:lnTo>
                  <a:pt x="11834343" y="0"/>
                </a:lnTo>
                <a:lnTo>
                  <a:pt x="11834343" y="4781242"/>
                </a:lnTo>
                <a:cubicBezTo>
                  <a:pt x="11819942" y="4767138"/>
                  <a:pt x="-5758" y="5651802"/>
                  <a:pt x="2" y="5653369"/>
                </a:cubicBezTo>
                <a:lnTo>
                  <a:pt x="2" y="1515743"/>
                </a:lnTo>
                <a:cubicBezTo>
                  <a:pt x="2819434" y="1624499"/>
                  <a:pt x="3916820" y="928388"/>
                  <a:pt x="4173164"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fi-FI"/>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178858" y="3996390"/>
            <a:ext cx="11834341" cy="268161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35341" h="2994355">
                <a:moveTo>
                  <a:pt x="0" y="898261"/>
                </a:moveTo>
                <a:cubicBezTo>
                  <a:pt x="436248" y="646332"/>
                  <a:pt x="1024862" y="449117"/>
                  <a:pt x="2025820" y="264554"/>
                </a:cubicBezTo>
                <a:cubicBezTo>
                  <a:pt x="3026778" y="79991"/>
                  <a:pt x="3851536" y="-24505"/>
                  <a:pt x="5916845" y="4924"/>
                </a:cubicBezTo>
                <a:lnTo>
                  <a:pt x="11835341" y="6932"/>
                </a:lnTo>
                <a:lnTo>
                  <a:pt x="11835341" y="2994355"/>
                </a:lnTo>
                <a:lnTo>
                  <a:pt x="1000" y="2994355"/>
                </a:lnTo>
                <a:cubicBezTo>
                  <a:pt x="667" y="2295657"/>
                  <a:pt x="333" y="1596959"/>
                  <a:pt x="0" y="898261"/>
                </a:cubicBez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 tai valitsemalla </a:t>
            </a:r>
            <a:r>
              <a:rPr lang="fi-FI" err="1"/>
              <a:t>Kameleonin</a:t>
            </a:r>
            <a:r>
              <a:rPr lang="fi-FI"/>
              <a:t> Kuvagalleriasta</a:t>
            </a:r>
            <a:br>
              <a:rPr lang="fi-FI"/>
            </a:br>
            <a:br>
              <a:rPr lang="fi-FI"/>
            </a:br>
            <a:r>
              <a:rPr lang="fi-FI"/>
              <a:t>Voit vaihtaa kuvan Kuvagalleriasta tai poistamalla kuvan ja lisäämällä uuden kuvan napsauttamalla kuvaketta</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84148"/>
            <a:ext cx="8193024" cy="1800000"/>
          </a:xfrm>
        </p:spPr>
        <p:txBody>
          <a:bodyPr anchor="ctr" anchorCtr="0"/>
          <a:lstStyle>
            <a:lvl1pPr algn="r">
              <a:lnSpc>
                <a:spcPct val="95000"/>
              </a:lnSpc>
              <a:defRPr sz="3600">
                <a:solidFill>
                  <a:schemeClr val="bg1"/>
                </a:solidFill>
              </a:defRPr>
            </a:lvl1pPr>
          </a:lstStyle>
          <a:p>
            <a:r>
              <a:rPr lang="fi-FI"/>
              <a:t>Otsikko, Esityksen aloitussivu </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3012948" y="3325673"/>
            <a:ext cx="6950798" cy="642034"/>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7" name="Päivämäärän paikkamerkki 3">
            <a:extLst>
              <a:ext uri="{FF2B5EF4-FFF2-40B4-BE49-F238E27FC236}">
                <a16:creationId xmlns:a16="http://schemas.microsoft.com/office/drawing/2014/main" id="{885340FB-A085-44AC-B06C-1418A7E1FA80}"/>
              </a:ext>
            </a:extLst>
          </p:cNvPr>
          <p:cNvSpPr>
            <a:spLocks noGrp="1"/>
          </p:cNvSpPr>
          <p:nvPr>
            <p:ph type="dt" sz="half" idx="10"/>
          </p:nvPr>
        </p:nvSpPr>
        <p:spPr>
          <a:xfrm>
            <a:off x="9963972" y="3326656"/>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3.1.2022</a:t>
            </a:r>
            <a:endParaRPr lang="fi-FI" sz="1600">
              <a:solidFill>
                <a:schemeClr val="bg1"/>
              </a:solidFill>
            </a:endParaRPr>
          </a:p>
        </p:txBody>
      </p:sp>
      <p:sp>
        <p:nvSpPr>
          <p:cNvPr id="9" name="Alatunnisteen paikkamerkki 4">
            <a:extLst>
              <a:ext uri="{FF2B5EF4-FFF2-40B4-BE49-F238E27FC236}">
                <a16:creationId xmlns:a16="http://schemas.microsoft.com/office/drawing/2014/main" id="{F912D628-CD7A-4946-A2B4-D103992E9F21}"/>
              </a:ext>
            </a:extLst>
          </p:cNvPr>
          <p:cNvSpPr>
            <a:spLocks noGrp="1"/>
          </p:cNvSpPr>
          <p:nvPr>
            <p:ph type="ftr" sz="quarter" idx="11"/>
          </p:nvPr>
        </p:nvSpPr>
        <p:spPr>
          <a:xfrm>
            <a:off x="7091172" y="3052610"/>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Eija Tabell-Jokelainen</a:t>
            </a:r>
            <a:endParaRPr lang="fi-FI" sz="1600">
              <a:solidFill>
                <a:schemeClr val="bg1"/>
              </a:solidFill>
            </a:endParaRPr>
          </a:p>
        </p:txBody>
      </p:sp>
    </p:spTree>
    <p:extLst>
      <p:ext uri="{BB962C8B-B14F-4D97-AF65-F5344CB8AC3E}">
        <p14:creationId xmlns:p14="http://schemas.microsoft.com/office/powerpoint/2010/main" val="30708174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Lopetus 2" type="title" preserve="1">
  <p:cSld name="endpage_2">
    <p:spTree>
      <p:nvGrpSpPr>
        <p:cNvPr id="1" name=""/>
        <p:cNvGrpSpPr/>
        <p:nvPr/>
      </p:nvGrpSpPr>
      <p:grpSpPr>
        <a:xfrm>
          <a:off x="0" y="0"/>
          <a:ext cx="0" cy="0"/>
          <a:chOff x="0" y="0"/>
          <a:chExt cx="0" cy="0"/>
        </a:xfrm>
      </p:grpSpPr>
      <p:sp>
        <p:nvSpPr>
          <p:cNvPr id="14" name="Freeform 7">
            <a:extLst>
              <a:ext uri="{FF2B5EF4-FFF2-40B4-BE49-F238E27FC236}">
                <a16:creationId xmlns:a16="http://schemas.microsoft.com/office/drawing/2014/main" id="{EB983361-D7DC-4F8A-A98B-CCC6C2C2A7A0}"/>
              </a:ext>
              <a:ext uri="{C183D7F6-B498-43B3-948B-1728B52AA6E4}">
                <adec:decorative xmlns:adec="http://schemas.microsoft.com/office/drawing/2017/decorative" val="1"/>
              </a:ext>
            </a:extLst>
          </p:cNvPr>
          <p:cNvSpPr>
            <a:spLocks/>
          </p:cNvSpPr>
          <p:nvPr userDrawn="1"/>
        </p:nvSpPr>
        <p:spPr bwMode="auto">
          <a:xfrm>
            <a:off x="178633" y="180000"/>
            <a:ext cx="11832392"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 name="connsiteX0" fmla="*/ 0 w 32870"/>
              <a:gd name="connsiteY0" fmla="*/ 4209 h 13212"/>
              <a:gd name="connsiteX1" fmla="*/ 0 w 32870"/>
              <a:gd name="connsiteY1" fmla="*/ 12980 h 13212"/>
              <a:gd name="connsiteX2" fmla="*/ 32870 w 32870"/>
              <a:gd name="connsiteY2" fmla="*/ 9751 h 13212"/>
              <a:gd name="connsiteX3" fmla="*/ 32870 w 32870"/>
              <a:gd name="connsiteY3" fmla="*/ 0 h 13212"/>
              <a:gd name="connsiteX4" fmla="*/ 11591 w 32870"/>
              <a:gd name="connsiteY4" fmla="*/ 0 h 13212"/>
              <a:gd name="connsiteX5" fmla="*/ 0 w 32870"/>
              <a:gd name="connsiteY5" fmla="*/ 4209 h 13212"/>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980">
                <a:moveTo>
                  <a:pt x="0" y="4209"/>
                </a:moveTo>
                <a:lnTo>
                  <a:pt x="0" y="12980"/>
                </a:lnTo>
                <a:cubicBezTo>
                  <a:pt x="-29" y="12959"/>
                  <a:pt x="32843" y="9745"/>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425028E-4F6B-423C-8786-AC5A436EB208}"/>
              </a:ext>
              <a:ext uri="{C183D7F6-B498-43B3-948B-1728B52AA6E4}">
                <adec:decorative xmlns:adec="http://schemas.microsoft.com/office/drawing/2017/decorative" val="1"/>
              </a:ext>
            </a:extLst>
          </p:cNvPr>
          <p:cNvSpPr>
            <a:spLocks/>
          </p:cNvSpPr>
          <p:nvPr userDrawn="1"/>
        </p:nvSpPr>
        <p:spPr bwMode="auto">
          <a:xfrm>
            <a:off x="178633" y="3690302"/>
            <a:ext cx="11832392" cy="2987423"/>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Lst>
            <a:ahLst/>
            <a:cxnLst>
              <a:cxn ang="0">
                <a:pos x="T0" y="T1"/>
              </a:cxn>
              <a:cxn ang="0">
                <a:pos x="T2" y="T3"/>
              </a:cxn>
              <a:cxn ang="0">
                <a:pos x="T4" y="T5"/>
              </a:cxn>
              <a:cxn ang="0">
                <a:pos x="T6" y="T7"/>
              </a:cxn>
              <a:cxn ang="0">
                <a:pos x="T8" y="T9"/>
              </a:cxn>
              <a:cxn ang="0">
                <a:pos x="T10" y="T11"/>
              </a:cxn>
              <a:cxn ang="0">
                <a:pos x="T12" y="T13"/>
              </a:cxn>
            </a:cxnLst>
            <a:rect l="0" t="0" r="r" b="b"/>
            <a:pathLst>
              <a:path w="32870" h="8296">
                <a:moveTo>
                  <a:pt x="0" y="3229"/>
                </a:moveTo>
                <a:lnTo>
                  <a:pt x="0" y="8296"/>
                </a:lnTo>
                <a:cubicBezTo>
                  <a:pt x="3928" y="4574"/>
                  <a:pt x="11978" y="4035"/>
                  <a:pt x="16387" y="4042"/>
                </a:cubicBezTo>
                <a:cubicBezTo>
                  <a:pt x="17194" y="4043"/>
                  <a:pt x="24691" y="4041"/>
                  <a:pt x="32870" y="4037"/>
                </a:cubicBezTo>
                <a:lnTo>
                  <a:pt x="32870" y="0"/>
                </a:lnTo>
                <a:cubicBezTo>
                  <a:pt x="24550" y="3"/>
                  <a:pt x="16871" y="7"/>
                  <a:pt x="15744" y="14"/>
                </a:cubicBezTo>
                <a:cubicBezTo>
                  <a:pt x="8177" y="64"/>
                  <a:pt x="3166" y="1290"/>
                  <a:pt x="0" y="3229"/>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26571"/>
            <a:ext cx="8193024" cy="1415461"/>
          </a:xfrm>
        </p:spPr>
        <p:txBody>
          <a:bodyPr anchor="b" anchorCtr="0"/>
          <a:lstStyle>
            <a:lvl1pPr algn="r">
              <a:lnSpc>
                <a:spcPct val="95000"/>
              </a:lnSpc>
              <a:defRPr sz="3600">
                <a:solidFill>
                  <a:schemeClr val="bg1"/>
                </a:solidFill>
              </a:defRPr>
            </a:lvl1pPr>
          </a:lstStyle>
          <a:p>
            <a:r>
              <a:rPr lang="en-GB" err="1"/>
              <a:t>Loppunosto</a:t>
            </a:r>
            <a:r>
              <a:rPr lang="en-GB"/>
              <a:t> / </a:t>
            </a:r>
            <a:r>
              <a:rPr lang="en-GB" err="1"/>
              <a:t>kehoitus</a:t>
            </a:r>
            <a:r>
              <a:rPr lang="en-GB"/>
              <a:t> </a:t>
            </a:r>
            <a:endParaRPr lang="fi-FI"/>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518404"/>
            <a:ext cx="8193024" cy="891540"/>
          </a:xfrm>
        </p:spPr>
        <p:txBody>
          <a:bodyPr anchor="ctr" anchorCtr="0"/>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sähköpostiosoite, tasaus oikeaan reunaan</a:t>
            </a:r>
            <a:br>
              <a:rPr lang="fi-FI"/>
            </a:br>
            <a:r>
              <a:rPr lang="fi-FI"/>
              <a:t>Toinen rivi tarvittaessa</a:t>
            </a:r>
            <a:br>
              <a:rPr lang="fi-FI"/>
            </a:br>
            <a:r>
              <a:rPr lang="fi-FI"/>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8539157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Lopetus 3" type="title" preserve="1">
  <p:cSld name="endpage_3">
    <p:spTree>
      <p:nvGrpSpPr>
        <p:cNvPr id="1" name=""/>
        <p:cNvGrpSpPr/>
        <p:nvPr/>
      </p:nvGrpSpPr>
      <p:grpSpPr>
        <a:xfrm>
          <a:off x="0" y="0"/>
          <a:ext cx="0" cy="0"/>
          <a:chOff x="0" y="0"/>
          <a:chExt cx="0" cy="0"/>
        </a:xfrm>
      </p:grpSpPr>
      <p:sp>
        <p:nvSpPr>
          <p:cNvPr id="14" name="Freeform 19">
            <a:extLst>
              <a:ext uri="{FF2B5EF4-FFF2-40B4-BE49-F238E27FC236}">
                <a16:creationId xmlns:a16="http://schemas.microsoft.com/office/drawing/2014/main" id="{2F879CE6-F58E-498F-BFF8-897875D76444}"/>
              </a:ext>
              <a:ext uri="{C183D7F6-B498-43B3-948B-1728B52AA6E4}">
                <adec:decorative xmlns:adec="http://schemas.microsoft.com/office/drawing/2017/decorative" val="1"/>
              </a:ext>
            </a:extLst>
          </p:cNvPr>
          <p:cNvSpPr>
            <a:spLocks/>
          </p:cNvSpPr>
          <p:nvPr userDrawn="1"/>
        </p:nvSpPr>
        <p:spPr bwMode="auto">
          <a:xfrm>
            <a:off x="178632" y="1098364"/>
            <a:ext cx="11832393" cy="4209097"/>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1678">
                <a:moveTo>
                  <a:pt x="0" y="4740"/>
                </a:moveTo>
                <a:lnTo>
                  <a:pt x="0" y="11678"/>
                </a:lnTo>
                <a:cubicBezTo>
                  <a:pt x="-29" y="11700"/>
                  <a:pt x="32880" y="4689"/>
                  <a:pt x="32870" y="4650"/>
                </a:cubicBezTo>
                <a:lnTo>
                  <a:pt x="32870" y="0"/>
                </a:lnTo>
                <a:lnTo>
                  <a:pt x="18389" y="20"/>
                </a:ln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18">
            <a:extLst>
              <a:ext uri="{FF2B5EF4-FFF2-40B4-BE49-F238E27FC236}">
                <a16:creationId xmlns:a16="http://schemas.microsoft.com/office/drawing/2014/main" id="{3308B19E-C811-4A25-A76E-FD76B06EDCE9}"/>
              </a:ext>
              <a:ext uri="{C183D7F6-B498-43B3-948B-1728B52AA6E4}">
                <adec:decorative xmlns:adec="http://schemas.microsoft.com/office/drawing/2017/decorative" val="1"/>
              </a:ext>
            </a:extLst>
          </p:cNvPr>
          <p:cNvSpPr>
            <a:spLocks/>
          </p:cNvSpPr>
          <p:nvPr userDrawn="1"/>
        </p:nvSpPr>
        <p:spPr bwMode="auto">
          <a:xfrm>
            <a:off x="178632" y="1098364"/>
            <a:ext cx="11832393" cy="558818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5500">
                <a:moveTo>
                  <a:pt x="32870" y="15500"/>
                </a:moveTo>
                <a:lnTo>
                  <a:pt x="32870" y="0"/>
                </a:lnTo>
                <a:lnTo>
                  <a:pt x="32870" y="0"/>
                </a:lnTo>
                <a:lnTo>
                  <a:pt x="32870" y="4650"/>
                </a:lnTo>
                <a:cubicBezTo>
                  <a:pt x="28166" y="4655"/>
                  <a:pt x="20406" y="4664"/>
                  <a:pt x="19067" y="4661"/>
                </a:cubicBezTo>
                <a:cubicBezTo>
                  <a:pt x="13563" y="4653"/>
                  <a:pt x="2671" y="5450"/>
                  <a:pt x="0" y="11678"/>
                </a:cubicBezTo>
                <a:lnTo>
                  <a:pt x="0" y="15500"/>
                </a:lnTo>
                <a:lnTo>
                  <a:pt x="32870" y="1550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3428999"/>
            <a:ext cx="8193024" cy="1125203"/>
          </a:xfrm>
        </p:spPr>
        <p:txBody>
          <a:bodyPr anchor="b" anchorCtr="0"/>
          <a:lstStyle>
            <a:lvl1pPr algn="r">
              <a:lnSpc>
                <a:spcPct val="95000"/>
              </a:lnSpc>
              <a:defRPr sz="3600">
                <a:solidFill>
                  <a:schemeClr val="bg1"/>
                </a:solidFill>
              </a:defRPr>
            </a:lvl1pPr>
          </a:lstStyle>
          <a:p>
            <a:r>
              <a:rPr lang="en-GB" err="1"/>
              <a:t>Loppunosto</a:t>
            </a:r>
            <a:r>
              <a:rPr lang="en-GB"/>
              <a:t> / </a:t>
            </a:r>
            <a:r>
              <a:rPr lang="en-GB" err="1"/>
              <a:t>kehoitus</a:t>
            </a:r>
            <a:r>
              <a:rPr lang="en-GB"/>
              <a:t> </a:t>
            </a:r>
            <a:endParaRPr lang="fi-FI"/>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102352"/>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sähköpostiosoite, tasaus oikeaan reunaan</a:t>
            </a:r>
            <a:br>
              <a:rPr lang="fi-FI"/>
            </a:br>
            <a:r>
              <a:rPr lang="fi-FI"/>
              <a:t>Toinen rivi tarvittaessa</a:t>
            </a:r>
            <a:br>
              <a:rPr lang="fi-FI"/>
            </a:br>
            <a:r>
              <a:rPr lang="fi-FI"/>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13171991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Otsikkodia 4" preserve="1" userDrawn="1">
  <p:cSld name="title_4">
    <p:spTree>
      <p:nvGrpSpPr>
        <p:cNvPr id="1" name=""/>
        <p:cNvGrpSpPr/>
        <p:nvPr/>
      </p:nvGrpSpPr>
      <p:grpSpPr>
        <a:xfrm>
          <a:off x="0" y="0"/>
          <a:ext cx="0" cy="0"/>
          <a:chOff x="0" y="0"/>
          <a:chExt cx="0" cy="0"/>
        </a:xfrm>
      </p:grpSpPr>
      <p:sp>
        <p:nvSpPr>
          <p:cNvPr id="9" name="Freeform 18">
            <a:extLst>
              <a:ext uri="{FF2B5EF4-FFF2-40B4-BE49-F238E27FC236}">
                <a16:creationId xmlns:a16="http://schemas.microsoft.com/office/drawing/2014/main" id="{9D79146F-FB5D-482D-BEE2-42A25810FC4B}"/>
              </a:ext>
              <a:ext uri="{C183D7F6-B498-43B3-948B-1728B52AA6E4}">
                <adec:decorative xmlns:adec="http://schemas.microsoft.com/office/drawing/2017/decorative" val="1"/>
              </a:ext>
            </a:extLst>
          </p:cNvPr>
          <p:cNvSpPr>
            <a:spLocks/>
          </p:cNvSpPr>
          <p:nvPr userDrawn="1"/>
        </p:nvSpPr>
        <p:spPr bwMode="auto">
          <a:xfrm>
            <a:off x="178632" y="2661957"/>
            <a:ext cx="11834341" cy="398504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 name="connsiteX0" fmla="*/ 32870 w 32870"/>
              <a:gd name="connsiteY0" fmla="*/ 15500 h 15500"/>
              <a:gd name="connsiteX1" fmla="*/ 32870 w 32870"/>
              <a:gd name="connsiteY1" fmla="*/ 0 h 15500"/>
              <a:gd name="connsiteX2" fmla="*/ 32870 w 32870"/>
              <a:gd name="connsiteY2" fmla="*/ 4650 h 15500"/>
              <a:gd name="connsiteX3" fmla="*/ 19067 w 32870"/>
              <a:gd name="connsiteY3" fmla="*/ 4661 h 15500"/>
              <a:gd name="connsiteX4" fmla="*/ 0 w 32870"/>
              <a:gd name="connsiteY4" fmla="*/ 11678 h 15500"/>
              <a:gd name="connsiteX5" fmla="*/ 0 w 32870"/>
              <a:gd name="connsiteY5" fmla="*/ 15500 h 15500"/>
              <a:gd name="connsiteX6" fmla="*/ 32870 w 32870"/>
              <a:gd name="connsiteY6" fmla="*/ 15500 h 15500"/>
              <a:gd name="connsiteX0" fmla="*/ 32870 w 32870"/>
              <a:gd name="connsiteY0" fmla="*/ 10850 h 10850"/>
              <a:gd name="connsiteX1" fmla="*/ 32870 w 32870"/>
              <a:gd name="connsiteY1" fmla="*/ 0 h 10850"/>
              <a:gd name="connsiteX2" fmla="*/ 19067 w 32870"/>
              <a:gd name="connsiteY2" fmla="*/ 11 h 10850"/>
              <a:gd name="connsiteX3" fmla="*/ 0 w 32870"/>
              <a:gd name="connsiteY3" fmla="*/ 7028 h 10850"/>
              <a:gd name="connsiteX4" fmla="*/ 0 w 32870"/>
              <a:gd name="connsiteY4" fmla="*/ 10850 h 10850"/>
              <a:gd name="connsiteX5" fmla="*/ 32870 w 32870"/>
              <a:gd name="connsiteY5" fmla="*/ 10850 h 1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0850">
                <a:moveTo>
                  <a:pt x="32870" y="10850"/>
                </a:moveTo>
                <a:lnTo>
                  <a:pt x="32870" y="0"/>
                </a:lnTo>
                <a:lnTo>
                  <a:pt x="19067" y="11"/>
                </a:lnTo>
                <a:cubicBezTo>
                  <a:pt x="13563" y="3"/>
                  <a:pt x="2671" y="800"/>
                  <a:pt x="0" y="7028"/>
                </a:cubicBezTo>
                <a:lnTo>
                  <a:pt x="0" y="10850"/>
                </a:lnTo>
                <a:lnTo>
                  <a:pt x="32870" y="1085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9">
            <a:extLst>
              <a:ext uri="{FF2B5EF4-FFF2-40B4-BE49-F238E27FC236}">
                <a16:creationId xmlns:a16="http://schemas.microsoft.com/office/drawing/2014/main" id="{B5B976A8-CE61-4DC9-871A-17A9AC0F84D0}"/>
              </a:ext>
              <a:ext uri="{C183D7F6-B498-43B3-948B-1728B52AA6E4}">
                <adec:decorative xmlns:adec="http://schemas.microsoft.com/office/drawing/2017/decorative" val="1"/>
              </a:ext>
            </a:extLst>
          </p:cNvPr>
          <p:cNvSpPr>
            <a:spLocks/>
          </p:cNvSpPr>
          <p:nvPr userDrawn="1"/>
        </p:nvSpPr>
        <p:spPr bwMode="auto">
          <a:xfrm>
            <a:off x="178632" y="1098364"/>
            <a:ext cx="11834341" cy="4209096"/>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Lst>
            <a:ahLst/>
            <a:cxnLst>
              <a:cxn ang="0">
                <a:pos x="T0" y="T1"/>
              </a:cxn>
              <a:cxn ang="0">
                <a:pos x="T2" y="T3"/>
              </a:cxn>
              <a:cxn ang="0">
                <a:pos x="T4" y="T5"/>
              </a:cxn>
              <a:cxn ang="0">
                <a:pos x="T6" y="T7"/>
              </a:cxn>
              <a:cxn ang="0">
                <a:pos x="T8" y="T9"/>
              </a:cxn>
              <a:cxn ang="0">
                <a:pos x="T10" y="T11"/>
              </a:cxn>
              <a:cxn ang="0">
                <a:pos x="T12" y="T13"/>
              </a:cxn>
            </a:cxnLst>
            <a:rect l="0" t="0" r="r" b="b"/>
            <a:pathLst>
              <a:path w="32870" h="11678">
                <a:moveTo>
                  <a:pt x="0" y="4740"/>
                </a:moveTo>
                <a:lnTo>
                  <a:pt x="0" y="11678"/>
                </a:lnTo>
                <a:cubicBezTo>
                  <a:pt x="2671" y="5450"/>
                  <a:pt x="13563" y="4653"/>
                  <a:pt x="19067" y="4661"/>
                </a:cubicBezTo>
                <a:cubicBezTo>
                  <a:pt x="20406" y="4663"/>
                  <a:pt x="28166" y="4655"/>
                  <a:pt x="32870" y="4650"/>
                </a:cubicBezTo>
                <a:lnTo>
                  <a:pt x="32870" y="0"/>
                </a:lnTo>
                <a:cubicBezTo>
                  <a:pt x="28197" y="2"/>
                  <a:pt x="20433" y="7"/>
                  <a:pt x="18389" y="20"/>
                </a:cubicBez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userDrawn="1">
            <p:ph type="ctrTitle" hasCustomPrompt="1"/>
          </p:nvPr>
        </p:nvSpPr>
        <p:spPr>
          <a:xfrm>
            <a:off x="3012948" y="3387374"/>
            <a:ext cx="8193024" cy="1800000"/>
          </a:xfrm>
        </p:spPr>
        <p:txBody>
          <a:bodyPr anchor="ctr" anchorCtr="0"/>
          <a:lstStyle>
            <a:lvl1pPr algn="r">
              <a:lnSpc>
                <a:spcPct val="95000"/>
              </a:lnSpc>
              <a:defRPr sz="3600">
                <a:solidFill>
                  <a:schemeClr val="bg1"/>
                </a:solidFill>
              </a:defRPr>
            </a:lvl1pPr>
          </a:lstStyle>
          <a:p>
            <a:r>
              <a:rPr lang="fi-FI"/>
              <a:t>Otsikko, Esityksen aloitussivu</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userDrawn="1">
            <p:ph type="subTitle" idx="1"/>
          </p:nvPr>
        </p:nvSpPr>
        <p:spPr>
          <a:xfrm>
            <a:off x="3012949" y="5597458"/>
            <a:ext cx="6969312" cy="642035"/>
          </a:xfrm>
        </p:spPr>
        <p:txBody>
          <a:bodyPr/>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Päivämäärän paikkamerkki 3">
            <a:extLst>
              <a:ext uri="{FF2B5EF4-FFF2-40B4-BE49-F238E27FC236}">
                <a16:creationId xmlns:a16="http://schemas.microsoft.com/office/drawing/2014/main" id="{1985E3F4-62CC-4CEC-8965-E8A66FBC781F}"/>
              </a:ext>
            </a:extLst>
          </p:cNvPr>
          <p:cNvSpPr>
            <a:spLocks noGrp="1"/>
          </p:cNvSpPr>
          <p:nvPr>
            <p:ph type="dt" sz="half" idx="10"/>
          </p:nvPr>
        </p:nvSpPr>
        <p:spPr>
          <a:xfrm>
            <a:off x="9982260" y="5597458"/>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3.1.2022</a:t>
            </a:r>
            <a:endParaRPr lang="fi-FI" sz="1600">
              <a:solidFill>
                <a:schemeClr val="bg1"/>
              </a:solidFill>
            </a:endParaRPr>
          </a:p>
        </p:txBody>
      </p:sp>
      <p:sp>
        <p:nvSpPr>
          <p:cNvPr id="8" name="Alatunnisteen paikkamerkki 4">
            <a:extLst>
              <a:ext uri="{FF2B5EF4-FFF2-40B4-BE49-F238E27FC236}">
                <a16:creationId xmlns:a16="http://schemas.microsoft.com/office/drawing/2014/main" id="{253E613E-3102-404E-9128-95F7165B5716}"/>
              </a:ext>
            </a:extLst>
          </p:cNvPr>
          <p:cNvSpPr>
            <a:spLocks noGrp="1"/>
          </p:cNvSpPr>
          <p:nvPr>
            <p:ph type="ftr" sz="quarter" idx="11"/>
          </p:nvPr>
        </p:nvSpPr>
        <p:spPr>
          <a:xfrm>
            <a:off x="7109460" y="5307460"/>
            <a:ext cx="4114800" cy="24109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Eija Tabell-Jokelainen</a:t>
            </a:r>
            <a:endParaRPr lang="fi-FI" sz="1600">
              <a:solidFill>
                <a:schemeClr val="bg1"/>
              </a:solidFill>
            </a:endParaRPr>
          </a:p>
        </p:txBody>
      </p:sp>
    </p:spTree>
    <p:extLst>
      <p:ext uri="{BB962C8B-B14F-4D97-AF65-F5344CB8AC3E}">
        <p14:creationId xmlns:p14="http://schemas.microsoft.com/office/powerpoint/2010/main" val="5934051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Otsikkodia 5" preserve="1" userDrawn="1">
  <p:cSld name="title_5">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Freeform 24">
            <a:extLst>
              <a:ext uri="{FF2B5EF4-FFF2-40B4-BE49-F238E27FC236}">
                <a16:creationId xmlns:a16="http://schemas.microsoft.com/office/drawing/2014/main" id="{1A042BF1-EF78-493D-A6DE-B399BD8FC74E}"/>
              </a:ext>
              <a:ext uri="{C183D7F6-B498-43B3-948B-1728B52AA6E4}">
                <adec:decorative xmlns:adec="http://schemas.microsoft.com/office/drawing/2017/decorative" val="1"/>
              </a:ext>
            </a:extLst>
          </p:cNvPr>
          <p:cNvSpPr>
            <a:spLocks/>
          </p:cNvSpPr>
          <p:nvPr userDrawn="1"/>
        </p:nvSpPr>
        <p:spPr bwMode="auto">
          <a:xfrm>
            <a:off x="178632" y="180000"/>
            <a:ext cx="8284039" cy="6515254"/>
          </a:xfrm>
          <a:custGeom>
            <a:avLst/>
            <a:gdLst>
              <a:gd name="T0" fmla="*/ 23006 w 23006"/>
              <a:gd name="T1" fmla="*/ 0 h 18070"/>
              <a:gd name="T2" fmla="*/ 11591 w 23006"/>
              <a:gd name="T3" fmla="*/ 0 h 18070"/>
              <a:gd name="T4" fmla="*/ 0 w 23006"/>
              <a:gd name="T5" fmla="*/ 4209 h 18070"/>
              <a:gd name="T6" fmla="*/ 0 w 23006"/>
              <a:gd name="T7" fmla="*/ 18070 h 18070"/>
              <a:gd name="T8" fmla="*/ 18262 w 23006"/>
              <a:gd name="T9" fmla="*/ 18070 h 18070"/>
              <a:gd name="T10" fmla="*/ 18262 w 23006"/>
              <a:gd name="T11" fmla="*/ 17566 h 18070"/>
              <a:gd name="T12" fmla="*/ 23006 w 23006"/>
              <a:gd name="T13"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18295 w 23006"/>
              <a:gd name="connsiteY5" fmla="*/ 17555 h 18070"/>
              <a:gd name="connsiteX6" fmla="*/ 23006 w 23006"/>
              <a:gd name="connsiteY6" fmla="*/ 0 h 18070"/>
              <a:gd name="connsiteX0" fmla="*/ 23006 w 23120"/>
              <a:gd name="connsiteY0" fmla="*/ 0 h 18070"/>
              <a:gd name="connsiteX1" fmla="*/ 11591 w 23120"/>
              <a:gd name="connsiteY1" fmla="*/ 0 h 18070"/>
              <a:gd name="connsiteX2" fmla="*/ 0 w 23120"/>
              <a:gd name="connsiteY2" fmla="*/ 4209 h 18070"/>
              <a:gd name="connsiteX3" fmla="*/ 0 w 23120"/>
              <a:gd name="connsiteY3" fmla="*/ 18070 h 18070"/>
              <a:gd name="connsiteX4" fmla="*/ 18262 w 23120"/>
              <a:gd name="connsiteY4" fmla="*/ 18070 h 18070"/>
              <a:gd name="connsiteX5" fmla="*/ 23120 w 23120"/>
              <a:gd name="connsiteY5" fmla="*/ 7420 h 18070"/>
              <a:gd name="connsiteX6" fmla="*/ 23006 w 23120"/>
              <a:gd name="connsiteY6" fmla="*/ 0 h 18070"/>
              <a:gd name="connsiteX0" fmla="*/ 23006 w 23309"/>
              <a:gd name="connsiteY0" fmla="*/ 0 h 18070"/>
              <a:gd name="connsiteX1" fmla="*/ 11591 w 23309"/>
              <a:gd name="connsiteY1" fmla="*/ 0 h 18070"/>
              <a:gd name="connsiteX2" fmla="*/ 0 w 23309"/>
              <a:gd name="connsiteY2" fmla="*/ 4209 h 18070"/>
              <a:gd name="connsiteX3" fmla="*/ 0 w 23309"/>
              <a:gd name="connsiteY3" fmla="*/ 18070 h 18070"/>
              <a:gd name="connsiteX4" fmla="*/ 18262 w 23309"/>
              <a:gd name="connsiteY4" fmla="*/ 18070 h 18070"/>
              <a:gd name="connsiteX5" fmla="*/ 23006 w 23309"/>
              <a:gd name="connsiteY5" fmla="*/ 0 h 18070"/>
              <a:gd name="connsiteX0" fmla="*/ 23006 w 23146"/>
              <a:gd name="connsiteY0" fmla="*/ 0 h 18070"/>
              <a:gd name="connsiteX1" fmla="*/ 11591 w 23146"/>
              <a:gd name="connsiteY1" fmla="*/ 0 h 18070"/>
              <a:gd name="connsiteX2" fmla="*/ 0 w 23146"/>
              <a:gd name="connsiteY2" fmla="*/ 4209 h 18070"/>
              <a:gd name="connsiteX3" fmla="*/ 0 w 23146"/>
              <a:gd name="connsiteY3" fmla="*/ 18070 h 18070"/>
              <a:gd name="connsiteX4" fmla="*/ 18262 w 23146"/>
              <a:gd name="connsiteY4" fmla="*/ 18070 h 18070"/>
              <a:gd name="connsiteX5" fmla="*/ 23006 w 23146"/>
              <a:gd name="connsiteY5"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23006 w 23006"/>
              <a:gd name="connsiteY5" fmla="*/ 0 h 18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06" h="18070">
                <a:moveTo>
                  <a:pt x="23006" y="0"/>
                </a:moveTo>
                <a:lnTo>
                  <a:pt x="11591" y="0"/>
                </a:lnTo>
                <a:cubicBezTo>
                  <a:pt x="10879" y="2578"/>
                  <a:pt x="7831" y="4511"/>
                  <a:pt x="0" y="4209"/>
                </a:cubicBezTo>
                <a:lnTo>
                  <a:pt x="0" y="18070"/>
                </a:lnTo>
                <a:lnTo>
                  <a:pt x="18262" y="18070"/>
                </a:lnTo>
                <a:cubicBezTo>
                  <a:pt x="18287" y="18090"/>
                  <a:pt x="22931" y="62"/>
                  <a:pt x="23006"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1229868" y="2825496"/>
            <a:ext cx="5143500" cy="2391156"/>
          </a:xfrm>
        </p:spPr>
        <p:txBody>
          <a:bodyPr anchor="ctr" anchorCtr="0"/>
          <a:lstStyle>
            <a:lvl1pPr algn="l">
              <a:lnSpc>
                <a:spcPct val="95000"/>
              </a:lnSpc>
              <a:defRPr sz="3600">
                <a:solidFill>
                  <a:schemeClr val="bg1"/>
                </a:solidFill>
              </a:defRPr>
            </a:lvl1pPr>
          </a:lstStyle>
          <a:p>
            <a:r>
              <a:rPr lang="fi-FI"/>
              <a:t>Otsikko, Esityksen aloitussivu </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482074" y="5703145"/>
            <a:ext cx="4195818" cy="642035"/>
          </a:xfrm>
        </p:spPr>
        <p:txBody>
          <a:bodyPr anchor="t" anchorCtr="0"/>
          <a:lstStyle>
            <a:lvl1pPr marL="0" indent="0" algn="l">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6747818" y="180000"/>
            <a:ext cx="5266800" cy="651600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 name="connsiteX0" fmla="*/ 0 w 11835341"/>
              <a:gd name="connsiteY0" fmla="*/ 901345 h 2997439"/>
              <a:gd name="connsiteX1" fmla="*/ 2025820 w 11835341"/>
              <a:gd name="connsiteY1" fmla="*/ 267638 h 2997439"/>
              <a:gd name="connsiteX2" fmla="*/ 3810844 w 11835341"/>
              <a:gd name="connsiteY2" fmla="*/ 3863 h 2997439"/>
              <a:gd name="connsiteX3" fmla="*/ 11835341 w 11835341"/>
              <a:gd name="connsiteY3" fmla="*/ 10016 h 2997439"/>
              <a:gd name="connsiteX4" fmla="*/ 11835341 w 11835341"/>
              <a:gd name="connsiteY4" fmla="*/ 2997439 h 2997439"/>
              <a:gd name="connsiteX5" fmla="*/ 1000 w 11835341"/>
              <a:gd name="connsiteY5" fmla="*/ 2997439 h 2997439"/>
              <a:gd name="connsiteX6" fmla="*/ 0 w 11835341"/>
              <a:gd name="connsiteY6" fmla="*/ 901345 h 2997439"/>
              <a:gd name="connsiteX0" fmla="*/ 0 w 11835341"/>
              <a:gd name="connsiteY0" fmla="*/ 897482 h 2993576"/>
              <a:gd name="connsiteX1" fmla="*/ 2025820 w 11835341"/>
              <a:gd name="connsiteY1" fmla="*/ 263775 h 2993576"/>
              <a:gd name="connsiteX2" fmla="*/ 3810844 w 11835341"/>
              <a:gd name="connsiteY2" fmla="*/ 0 h 2993576"/>
              <a:gd name="connsiteX3" fmla="*/ 11835341 w 11835341"/>
              <a:gd name="connsiteY3" fmla="*/ 6153 h 2993576"/>
              <a:gd name="connsiteX4" fmla="*/ 11835341 w 11835341"/>
              <a:gd name="connsiteY4" fmla="*/ 2993576 h 2993576"/>
              <a:gd name="connsiteX5" fmla="*/ 1000 w 11835341"/>
              <a:gd name="connsiteY5" fmla="*/ 2993576 h 2993576"/>
              <a:gd name="connsiteX6" fmla="*/ 0 w 11835341"/>
              <a:gd name="connsiteY6" fmla="*/ 897482 h 2993576"/>
              <a:gd name="connsiteX0" fmla="*/ 478839 w 12313180"/>
              <a:gd name="connsiteY0" fmla="*/ 2993576 h 2993576"/>
              <a:gd name="connsiteX1" fmla="*/ 2503659 w 12313180"/>
              <a:gd name="connsiteY1" fmla="*/ 263775 h 2993576"/>
              <a:gd name="connsiteX2" fmla="*/ 4288683 w 12313180"/>
              <a:gd name="connsiteY2" fmla="*/ 0 h 2993576"/>
              <a:gd name="connsiteX3" fmla="*/ 12313180 w 12313180"/>
              <a:gd name="connsiteY3" fmla="*/ 6153 h 2993576"/>
              <a:gd name="connsiteX4" fmla="*/ 12313180 w 12313180"/>
              <a:gd name="connsiteY4" fmla="*/ 2993576 h 2993576"/>
              <a:gd name="connsiteX5" fmla="*/ 478839 w 12313180"/>
              <a:gd name="connsiteY5" fmla="*/ 2993576 h 2993576"/>
              <a:gd name="connsiteX0" fmla="*/ 478855 w 12313196"/>
              <a:gd name="connsiteY0" fmla="*/ 2993576 h 2993576"/>
              <a:gd name="connsiteX1" fmla="*/ 2503675 w 12313196"/>
              <a:gd name="connsiteY1" fmla="*/ 263775 h 2993576"/>
              <a:gd name="connsiteX2" fmla="*/ 4288699 w 12313196"/>
              <a:gd name="connsiteY2" fmla="*/ 0 h 2993576"/>
              <a:gd name="connsiteX3" fmla="*/ 12313196 w 12313196"/>
              <a:gd name="connsiteY3" fmla="*/ 6153 h 2993576"/>
              <a:gd name="connsiteX4" fmla="*/ 12313196 w 12313196"/>
              <a:gd name="connsiteY4" fmla="*/ 2993576 h 2993576"/>
              <a:gd name="connsiteX5" fmla="*/ 478855 w 12313196"/>
              <a:gd name="connsiteY5" fmla="*/ 2993576 h 2993576"/>
              <a:gd name="connsiteX0" fmla="*/ 455988 w 12290329"/>
              <a:gd name="connsiteY0" fmla="*/ 2993576 h 2993576"/>
              <a:gd name="connsiteX1" fmla="*/ 2694909 w 12290329"/>
              <a:gd name="connsiteY1" fmla="*/ 983556 h 2993576"/>
              <a:gd name="connsiteX2" fmla="*/ 4265832 w 12290329"/>
              <a:gd name="connsiteY2" fmla="*/ 0 h 2993576"/>
              <a:gd name="connsiteX3" fmla="*/ 12290329 w 12290329"/>
              <a:gd name="connsiteY3" fmla="*/ 6153 h 2993576"/>
              <a:gd name="connsiteX4" fmla="*/ 12290329 w 12290329"/>
              <a:gd name="connsiteY4" fmla="*/ 2993576 h 2993576"/>
              <a:gd name="connsiteX5" fmla="*/ 455988 w 12290329"/>
              <a:gd name="connsiteY5" fmla="*/ 2993576 h 2993576"/>
              <a:gd name="connsiteX0" fmla="*/ 611227 w 12445568"/>
              <a:gd name="connsiteY0" fmla="*/ 2993576 h 2993576"/>
              <a:gd name="connsiteX1" fmla="*/ 1703514 w 12445568"/>
              <a:gd name="connsiteY1" fmla="*/ 1061475 h 2993576"/>
              <a:gd name="connsiteX2" fmla="*/ 4421071 w 12445568"/>
              <a:gd name="connsiteY2" fmla="*/ 0 h 2993576"/>
              <a:gd name="connsiteX3" fmla="*/ 12445568 w 12445568"/>
              <a:gd name="connsiteY3" fmla="*/ 6153 h 2993576"/>
              <a:gd name="connsiteX4" fmla="*/ 12445568 w 12445568"/>
              <a:gd name="connsiteY4" fmla="*/ 2993576 h 2993576"/>
              <a:gd name="connsiteX5" fmla="*/ 611227 w 12445568"/>
              <a:gd name="connsiteY5" fmla="*/ 2993576 h 2993576"/>
              <a:gd name="connsiteX0" fmla="*/ 591975 w 12426316"/>
              <a:gd name="connsiteY0" fmla="*/ 2993576 h 2993576"/>
              <a:gd name="connsiteX1" fmla="*/ 1684262 w 12426316"/>
              <a:gd name="connsiteY1" fmla="*/ 1061475 h 2993576"/>
              <a:gd name="connsiteX2" fmla="*/ 4401819 w 12426316"/>
              <a:gd name="connsiteY2" fmla="*/ 0 h 2993576"/>
              <a:gd name="connsiteX3" fmla="*/ 12426316 w 12426316"/>
              <a:gd name="connsiteY3" fmla="*/ 6153 h 2993576"/>
              <a:gd name="connsiteX4" fmla="*/ 12426316 w 12426316"/>
              <a:gd name="connsiteY4" fmla="*/ 2993576 h 2993576"/>
              <a:gd name="connsiteX5" fmla="*/ 591975 w 12426316"/>
              <a:gd name="connsiteY5" fmla="*/ 2993576 h 2993576"/>
              <a:gd name="connsiteX0" fmla="*/ 0 w 11834341"/>
              <a:gd name="connsiteY0" fmla="*/ 2993576 h 2993576"/>
              <a:gd name="connsiteX1" fmla="*/ 1092287 w 11834341"/>
              <a:gd name="connsiteY1" fmla="*/ 1061475 h 2993576"/>
              <a:gd name="connsiteX2" fmla="*/ 3809844 w 11834341"/>
              <a:gd name="connsiteY2" fmla="*/ 0 h 2993576"/>
              <a:gd name="connsiteX3" fmla="*/ 11834341 w 11834341"/>
              <a:gd name="connsiteY3" fmla="*/ 6153 h 2993576"/>
              <a:gd name="connsiteX4" fmla="*/ 11834341 w 11834341"/>
              <a:gd name="connsiteY4" fmla="*/ 2993576 h 2993576"/>
              <a:gd name="connsiteX5" fmla="*/ 0 w 11834341"/>
              <a:gd name="connsiteY5" fmla="*/ 2993576 h 2993576"/>
              <a:gd name="connsiteX0" fmla="*/ 274 w 11834615"/>
              <a:gd name="connsiteY0" fmla="*/ 2993576 h 2993576"/>
              <a:gd name="connsiteX1" fmla="*/ 1092561 w 11834615"/>
              <a:gd name="connsiteY1" fmla="*/ 1061475 h 2993576"/>
              <a:gd name="connsiteX2" fmla="*/ 3810118 w 11834615"/>
              <a:gd name="connsiteY2" fmla="*/ 0 h 2993576"/>
              <a:gd name="connsiteX3" fmla="*/ 11834615 w 11834615"/>
              <a:gd name="connsiteY3" fmla="*/ 6153 h 2993576"/>
              <a:gd name="connsiteX4" fmla="*/ 11834615 w 11834615"/>
              <a:gd name="connsiteY4" fmla="*/ 2993576 h 2993576"/>
              <a:gd name="connsiteX5" fmla="*/ 274 w 11834615"/>
              <a:gd name="connsiteY5" fmla="*/ 2993576 h 2993576"/>
              <a:gd name="connsiteX0" fmla="*/ 400 w 11834741"/>
              <a:gd name="connsiteY0" fmla="*/ 2993576 h 2993576"/>
              <a:gd name="connsiteX1" fmla="*/ 900311 w 11834741"/>
              <a:gd name="connsiteY1" fmla="*/ 1204494 h 2993576"/>
              <a:gd name="connsiteX2" fmla="*/ 3810244 w 11834741"/>
              <a:gd name="connsiteY2" fmla="*/ 0 h 2993576"/>
              <a:gd name="connsiteX3" fmla="*/ 11834741 w 11834741"/>
              <a:gd name="connsiteY3" fmla="*/ 6153 h 2993576"/>
              <a:gd name="connsiteX4" fmla="*/ 11834741 w 11834741"/>
              <a:gd name="connsiteY4" fmla="*/ 2993576 h 2993576"/>
              <a:gd name="connsiteX5" fmla="*/ 400 w 11834741"/>
              <a:gd name="connsiteY5" fmla="*/ 2993576 h 2993576"/>
              <a:gd name="connsiteX0" fmla="*/ 494 w 11834835"/>
              <a:gd name="connsiteY0" fmla="*/ 2993576 h 2993576"/>
              <a:gd name="connsiteX1" fmla="*/ 900405 w 11834835"/>
              <a:gd name="connsiteY1" fmla="*/ 1204494 h 2993576"/>
              <a:gd name="connsiteX2" fmla="*/ 3810338 w 11834835"/>
              <a:gd name="connsiteY2" fmla="*/ 0 h 2993576"/>
              <a:gd name="connsiteX3" fmla="*/ 11834835 w 11834835"/>
              <a:gd name="connsiteY3" fmla="*/ 6153 h 2993576"/>
              <a:gd name="connsiteX4" fmla="*/ 11834835 w 11834835"/>
              <a:gd name="connsiteY4" fmla="*/ 2993576 h 2993576"/>
              <a:gd name="connsiteX5" fmla="*/ 494 w 11834835"/>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566 w 11834907"/>
              <a:gd name="connsiteY0" fmla="*/ 2991384 h 2991384"/>
              <a:gd name="connsiteX1" fmla="*/ 900477 w 11834907"/>
              <a:gd name="connsiteY1" fmla="*/ 1202302 h 2991384"/>
              <a:gd name="connsiteX2" fmla="*/ 3813977 w 11834907"/>
              <a:gd name="connsiteY2" fmla="*/ 0 h 2991384"/>
              <a:gd name="connsiteX3" fmla="*/ 11834907 w 11834907"/>
              <a:gd name="connsiteY3" fmla="*/ 3961 h 2991384"/>
              <a:gd name="connsiteX4" fmla="*/ 11834907 w 11834907"/>
              <a:gd name="connsiteY4" fmla="*/ 2991384 h 2991384"/>
              <a:gd name="connsiteX5" fmla="*/ 566 w 11834907"/>
              <a:gd name="connsiteY5" fmla="*/ 2991384 h 299138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99 w 11834940"/>
              <a:gd name="connsiteY0" fmla="*/ 2992114 h 2992114"/>
              <a:gd name="connsiteX1" fmla="*/ 889804 w 11834940"/>
              <a:gd name="connsiteY1" fmla="*/ 1201573 h 2992114"/>
              <a:gd name="connsiteX2" fmla="*/ 3853263 w 11834940"/>
              <a:gd name="connsiteY2" fmla="*/ 0 h 2992114"/>
              <a:gd name="connsiteX3" fmla="*/ 11834940 w 11834940"/>
              <a:gd name="connsiteY3" fmla="*/ 4691 h 2992114"/>
              <a:gd name="connsiteX4" fmla="*/ 11834940 w 11834940"/>
              <a:gd name="connsiteY4" fmla="*/ 2992114 h 2992114"/>
              <a:gd name="connsiteX5" fmla="*/ 599 w 11834940"/>
              <a:gd name="connsiteY5" fmla="*/ 2992114 h 299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940" h="2992114">
                <a:moveTo>
                  <a:pt x="599" y="2992114"/>
                </a:moveTo>
                <a:cubicBezTo>
                  <a:pt x="-14320" y="2456311"/>
                  <a:pt x="247693" y="1700259"/>
                  <a:pt x="889804" y="1201573"/>
                </a:cubicBezTo>
                <a:cubicBezTo>
                  <a:pt x="1531915" y="702887"/>
                  <a:pt x="2418364" y="284089"/>
                  <a:pt x="3853263" y="0"/>
                </a:cubicBezTo>
                <a:lnTo>
                  <a:pt x="11834940" y="4691"/>
                </a:lnTo>
                <a:lnTo>
                  <a:pt x="11834940" y="2992114"/>
                </a:lnTo>
                <a:lnTo>
                  <a:pt x="599" y="2992114"/>
                </a:ln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a:t>
            </a:r>
            <a:r>
              <a:rPr lang="fi-FI" err="1"/>
              <a:t>Kameleonin</a:t>
            </a:r>
            <a:r>
              <a:rPr lang="fi-FI"/>
              <a:t>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Päivämäärän paikkamerkki 3">
            <a:extLst>
              <a:ext uri="{FF2B5EF4-FFF2-40B4-BE49-F238E27FC236}">
                <a16:creationId xmlns:a16="http://schemas.microsoft.com/office/drawing/2014/main" id="{C6FEECCB-0ADF-4D17-9F84-4B82085D7DE7}"/>
              </a:ext>
            </a:extLst>
          </p:cNvPr>
          <p:cNvSpPr>
            <a:spLocks noGrp="1"/>
          </p:cNvSpPr>
          <p:nvPr>
            <p:ph type="dt" sz="half" idx="10"/>
          </p:nvPr>
        </p:nvSpPr>
        <p:spPr>
          <a:xfrm>
            <a:off x="1229867" y="5719568"/>
            <a:ext cx="1242000" cy="642035"/>
          </a:xfrm>
        </p:spPr>
        <p:txBody>
          <a:bodyPr vert="horz" lIns="0" tIns="0" rIns="0" bIns="0" rtlCol="0" anchor="t" anchorCtr="0">
            <a:noAutofit/>
          </a:bodyPr>
          <a:lstStyle>
            <a:lvl1pPr algn="l">
              <a:defRPr lang="fi-FI" sz="1600" smtClean="0">
                <a:solidFill>
                  <a:schemeClr val="bg1"/>
                </a:solidFill>
              </a:defRPr>
            </a:lvl1pPr>
          </a:lstStyle>
          <a:p>
            <a:pPr algn="l">
              <a:lnSpc>
                <a:spcPct val="110000"/>
              </a:lnSpc>
              <a:buClr>
                <a:schemeClr val="tx2"/>
              </a:buClr>
            </a:pPr>
            <a:r>
              <a:rPr lang="fi-FI"/>
              <a:t>3.1.2022</a:t>
            </a:r>
          </a:p>
        </p:txBody>
      </p:sp>
      <p:sp>
        <p:nvSpPr>
          <p:cNvPr id="9" name="Alatunnisteen paikkamerkki 4">
            <a:extLst>
              <a:ext uri="{FF2B5EF4-FFF2-40B4-BE49-F238E27FC236}">
                <a16:creationId xmlns:a16="http://schemas.microsoft.com/office/drawing/2014/main" id="{580B187D-B133-4F32-8568-D26ED15FC1AF}"/>
              </a:ext>
            </a:extLst>
          </p:cNvPr>
          <p:cNvSpPr>
            <a:spLocks noGrp="1"/>
          </p:cNvSpPr>
          <p:nvPr>
            <p:ph type="ftr" sz="quarter" idx="11"/>
          </p:nvPr>
        </p:nvSpPr>
        <p:spPr>
          <a:xfrm>
            <a:off x="1229868" y="5462054"/>
            <a:ext cx="4114800" cy="241091"/>
          </a:xfrm>
        </p:spPr>
        <p:txBody>
          <a:bodyPr vert="horz" lIns="0" tIns="0" rIns="0" bIns="0" rtlCol="0" anchor="t" anchorCtr="0">
            <a:noAutofit/>
          </a:bodyPr>
          <a:lstStyle>
            <a:lvl1pPr algn="l">
              <a:defRPr lang="fi-FI" sz="1600" dirty="0" smtClean="0">
                <a:solidFill>
                  <a:schemeClr val="bg1"/>
                </a:solidFill>
              </a:defRPr>
            </a:lvl1pPr>
          </a:lstStyle>
          <a:p>
            <a:pPr algn="l">
              <a:lnSpc>
                <a:spcPct val="110000"/>
              </a:lnSpc>
              <a:buClr>
                <a:schemeClr val="tx2"/>
              </a:buClr>
            </a:pPr>
            <a:r>
              <a:rPr lang="fi-FI"/>
              <a:t>Eija Tabell-Jokelainen</a:t>
            </a:r>
          </a:p>
        </p:txBody>
      </p:sp>
    </p:spTree>
    <p:extLst>
      <p:ext uri="{BB962C8B-B14F-4D97-AF65-F5344CB8AC3E}">
        <p14:creationId xmlns:p14="http://schemas.microsoft.com/office/powerpoint/2010/main" val="35009431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 ja sisältö" preserve="1" userDrawn="1">
  <p:cSld name="title_and_content">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a:t>Tekstisivu, yksipalstainen.</a:t>
            </a:r>
            <a:br>
              <a:rPr lang="fi-FI"/>
            </a:br>
            <a:r>
              <a:rPr lang="fi-FI"/>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p:txBody>
          <a:bodyPr/>
          <a:lstStyle>
            <a:lvl1pPr>
              <a:defRPr/>
            </a:lvl1pPr>
          </a:lstStyle>
          <a:p>
            <a:pPr marL="357188" marR="0" lvl="0"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fi-FI"/>
              <a:t>Esityksen tekstisisältö tulee aina tiivistää mahdollisimman lyhyeksi.</a:t>
            </a:r>
            <a:br>
              <a:rPr lang="fi-FI"/>
            </a:br>
            <a:r>
              <a:rPr lang="fi-FI"/>
              <a:t>Esityksen tarkoitus on toimia esiintyjän ja kuulijan tukena.</a:t>
            </a:r>
            <a:br>
              <a:rPr lang="fi-FI"/>
            </a:br>
            <a:r>
              <a:rPr lang="fi-FI"/>
              <a:t>     Toinen tekstitaso, jos sivulle tulee enemmän tekstiä.</a:t>
            </a:r>
            <a:br>
              <a:rPr lang="fi-FI"/>
            </a:br>
            <a:r>
              <a:rPr lang="fi-FI"/>
              <a:t>           Kolmas tekstitaso, jos haluat esittää enemmän tekstiä.</a:t>
            </a:r>
            <a:br>
              <a:rPr lang="fi-FI"/>
            </a:br>
            <a:r>
              <a:rPr lang="fi-FI"/>
              <a:t>Muistathan, että kun tekstin koko pienenee, myös viesti pienenee.</a:t>
            </a:r>
            <a:br>
              <a:rPr lang="fi-FI"/>
            </a:br>
            <a:r>
              <a:rPr lang="fi-FI" noProof="0"/>
              <a:t>Esityksen tulee olla myös kaukaa luettavissa.</a:t>
            </a:r>
            <a:endParaRPr lang="fi-FI"/>
          </a:p>
          <a:p>
            <a:pPr marL="715963" marR="0" lvl="1"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en-GB"/>
              <a:t>Second level</a:t>
            </a:r>
          </a:p>
          <a:p>
            <a:pPr lvl="2"/>
            <a:r>
              <a:rPr lang="en-GB"/>
              <a:t>Third level</a:t>
            </a:r>
          </a:p>
          <a:p>
            <a:pPr lvl="3"/>
            <a:r>
              <a:rPr lang="en-GB"/>
              <a:t>Fourth level</a:t>
            </a:r>
          </a:p>
          <a:p>
            <a:pPr lvl="4"/>
            <a:r>
              <a:rPr lang="en-GB"/>
              <a:t>Fifth level</a:t>
            </a:r>
            <a:endParaRPr lang="fi-FI"/>
          </a:p>
        </p:txBody>
      </p:sp>
      <p:sp>
        <p:nvSpPr>
          <p:cNvPr id="7" name="Dian numeron paikkamerkki 5">
            <a:extLst>
              <a:ext uri="{FF2B5EF4-FFF2-40B4-BE49-F238E27FC236}">
                <a16:creationId xmlns:a16="http://schemas.microsoft.com/office/drawing/2014/main" id="{59A7EFB5-C255-48FB-AC67-FD651DD26DF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8" name="Päivämäärän paikkamerkki 3">
            <a:extLst>
              <a:ext uri="{FF2B5EF4-FFF2-40B4-BE49-F238E27FC236}">
                <a16:creationId xmlns:a16="http://schemas.microsoft.com/office/drawing/2014/main" id="{AFC3A855-B6C3-4D1E-B148-55910A25780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9" name="Alatunnisteen paikkamerkki 4">
            <a:extLst>
              <a:ext uri="{FF2B5EF4-FFF2-40B4-BE49-F238E27FC236}">
                <a16:creationId xmlns:a16="http://schemas.microsoft.com/office/drawing/2014/main" id="{032AC8CB-3366-4A2A-8272-93E368384014}"/>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33716294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Kaavio" preserve="1" userDrawn="1">
  <p:cSld name="graph">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noProof="0"/>
              <a:t>Graafisivu</a:t>
            </a:r>
            <a:endParaRPr lang="fi-FI"/>
          </a:p>
        </p:txBody>
      </p:sp>
      <p:sp>
        <p:nvSpPr>
          <p:cNvPr id="7" name="Kaavion paikkamerkki 6">
            <a:extLst>
              <a:ext uri="{FF2B5EF4-FFF2-40B4-BE49-F238E27FC236}">
                <a16:creationId xmlns:a16="http://schemas.microsoft.com/office/drawing/2014/main" id="{0579DF22-3A20-4908-84E3-C2B55F28B856}"/>
              </a:ext>
            </a:extLst>
          </p:cNvPr>
          <p:cNvSpPr>
            <a:spLocks noGrp="1"/>
          </p:cNvSpPr>
          <p:nvPr>
            <p:ph type="chart" sz="quarter" idx="13" hasCustomPrompt="1"/>
          </p:nvPr>
        </p:nvSpPr>
        <p:spPr>
          <a:xfrm>
            <a:off x="922338" y="1857375"/>
            <a:ext cx="10636236" cy="4087813"/>
          </a:xfrm>
        </p:spPr>
        <p:txBody>
          <a:bodyPr/>
          <a:lstStyle>
            <a:lvl1pPr>
              <a:defRPr/>
            </a:lvl1pPr>
          </a:lstStyle>
          <a:p>
            <a:r>
              <a:rPr lang="fi-FI"/>
              <a:t>Käytä graafissa esityspohjan väripalettiin määriteltyjä värejä.</a:t>
            </a:r>
          </a:p>
        </p:txBody>
      </p:sp>
      <p:sp>
        <p:nvSpPr>
          <p:cNvPr id="8" name="Dian numeron paikkamerkki 5">
            <a:extLst>
              <a:ext uri="{FF2B5EF4-FFF2-40B4-BE49-F238E27FC236}">
                <a16:creationId xmlns:a16="http://schemas.microsoft.com/office/drawing/2014/main" id="{209C6B0D-979F-4D60-BDCD-B9E08FEB117F}"/>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AC29B563-2EC1-44DE-A678-D8C61D32BA36}"/>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1" name="Alatunnisteen paikkamerkki 4">
            <a:extLst>
              <a:ext uri="{FF2B5EF4-FFF2-40B4-BE49-F238E27FC236}">
                <a16:creationId xmlns:a16="http://schemas.microsoft.com/office/drawing/2014/main" id="{26AFE581-53A8-4FFC-BC3A-F2173293E0D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406556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Kaksi sisältökohdetta" preserve="1" userDrawn="1">
  <p:cSld name="title_and_two_contents">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p>
            <a:r>
              <a:rPr lang="fi-FI"/>
              <a:t>Tekstisivu, kaksi palstaa. </a:t>
            </a:r>
            <a:br>
              <a:rPr lang="fi-FI"/>
            </a:br>
            <a:r>
              <a:rPr lang="fi-FI"/>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5094402" cy="4085499"/>
          </a:xfrm>
        </p:spPr>
        <p:txBody>
          <a:bodyPr/>
          <a:lstStyle>
            <a:lvl1pPr>
              <a:defRPr sz="2200"/>
            </a:lvl1pPr>
          </a:lstStyle>
          <a:p>
            <a:pPr lvl="0"/>
            <a:r>
              <a:rPr lang="fi-FI"/>
              <a:t>Esityksen teksti tulee aina tiivistää mahdollisimman lyhyeksi ja selkeäksi.</a:t>
            </a:r>
            <a:br>
              <a:rPr lang="fi-FI"/>
            </a:br>
            <a:r>
              <a:rPr lang="fi-FI"/>
              <a:t>Esityksen tarkoitus on toimia esiintyjän ja kuulijan tukena.</a:t>
            </a:r>
            <a:br>
              <a:rPr lang="fi-FI"/>
            </a:br>
            <a:r>
              <a:rPr lang="fi-FI"/>
              <a:t>Muistathan, että kun tekstin koko pienenee, myös viesti pienenee. Esityksen tulee olla myös kaukaa luettavissa</a:t>
            </a:r>
            <a:endParaRPr lang="en-GB"/>
          </a:p>
          <a:p>
            <a:pPr lvl="1"/>
            <a:r>
              <a:rPr lang="en-GB"/>
              <a:t>Second level</a:t>
            </a:r>
          </a:p>
          <a:p>
            <a:pPr lvl="2"/>
            <a:r>
              <a:rPr lang="en-GB"/>
              <a:t>Third level</a:t>
            </a:r>
          </a:p>
          <a:p>
            <a:pPr lvl="3"/>
            <a:r>
              <a:rPr lang="en-GB"/>
              <a:t>Fourth level</a:t>
            </a:r>
          </a:p>
          <a:p>
            <a:pPr lvl="4"/>
            <a:r>
              <a:rPr lang="en-GB"/>
              <a:t>Fifth level</a:t>
            </a:r>
            <a:endParaRPr lang="fi-FI"/>
          </a:p>
          <a:p>
            <a:pPr lvl="0"/>
            <a:endParaRPr lang="fi-FI"/>
          </a:p>
        </p:txBody>
      </p:sp>
      <p:sp>
        <p:nvSpPr>
          <p:cNvPr id="10" name="Sisällön paikkamerkki 2">
            <a:extLst>
              <a:ext uri="{FF2B5EF4-FFF2-40B4-BE49-F238E27FC236}">
                <a16:creationId xmlns:a16="http://schemas.microsoft.com/office/drawing/2014/main" id="{28EEFB21-D5D7-40FA-809A-551ABC7D90AB}"/>
              </a:ext>
            </a:extLst>
          </p:cNvPr>
          <p:cNvSpPr>
            <a:spLocks noGrp="1"/>
          </p:cNvSpPr>
          <p:nvPr>
            <p:ph idx="13" hasCustomPrompt="1"/>
          </p:nvPr>
        </p:nvSpPr>
        <p:spPr>
          <a:xfrm>
            <a:off x="6264608" y="1860330"/>
            <a:ext cx="5094402" cy="4085499"/>
          </a:xfrm>
        </p:spPr>
        <p:txBody>
          <a:bodyPr/>
          <a:lstStyle>
            <a:lvl1pPr>
              <a:defRPr sz="2200"/>
            </a:lvl1pPr>
          </a:lstStyle>
          <a:p>
            <a:pPr lvl="0"/>
            <a:r>
              <a:rPr lang="fi-FI"/>
              <a:t>Esityksen teksti tulee aina tiivistää mahdollisimman lyhyeksi ja selkeäksi.</a:t>
            </a:r>
            <a:br>
              <a:rPr lang="fi-FI"/>
            </a:br>
            <a:r>
              <a:rPr lang="fi-FI"/>
              <a:t>Esityksen tarkoitus on toimia esiintyjän ja kuulijan tukena.</a:t>
            </a:r>
            <a:br>
              <a:rPr lang="fi-FI"/>
            </a:br>
            <a:r>
              <a:rPr lang="fi-FI"/>
              <a:t>Muistathan, että kun tekstin koko pienenee, myös viesti pienenee. Esityksen tulee olla myös kaukaa luettavissa</a:t>
            </a:r>
            <a:endParaRPr lang="en-GB"/>
          </a:p>
          <a:p>
            <a:pPr lvl="1"/>
            <a:r>
              <a:rPr lang="en-GB"/>
              <a:t>Second level</a:t>
            </a:r>
          </a:p>
          <a:p>
            <a:pPr lvl="2"/>
            <a:r>
              <a:rPr lang="en-GB"/>
              <a:t>Third level</a:t>
            </a:r>
          </a:p>
          <a:p>
            <a:pPr lvl="3"/>
            <a:r>
              <a:rPr lang="en-GB"/>
              <a:t>Fourth level</a:t>
            </a:r>
          </a:p>
          <a:p>
            <a:pPr lvl="4"/>
            <a:r>
              <a:rPr lang="en-GB"/>
              <a:t>Fifth level</a:t>
            </a:r>
            <a:endParaRPr lang="fi-FI"/>
          </a:p>
        </p:txBody>
      </p:sp>
      <p:sp>
        <p:nvSpPr>
          <p:cNvPr id="8" name="Dian numeron paikkamerkki 5">
            <a:extLst>
              <a:ext uri="{FF2B5EF4-FFF2-40B4-BE49-F238E27FC236}">
                <a16:creationId xmlns:a16="http://schemas.microsoft.com/office/drawing/2014/main" id="{D47A3072-D8CC-4075-92AE-6CB4C819BCA5}"/>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980BC45E-8E9E-4CF2-9961-01D99936527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4" name="Alatunnisteen paikkamerkki 4">
            <a:extLst>
              <a:ext uri="{FF2B5EF4-FFF2-40B4-BE49-F238E27FC236}">
                <a16:creationId xmlns:a16="http://schemas.microsoft.com/office/drawing/2014/main" id="{B063AE42-CA71-44E3-9D58-B8058F37EC93}"/>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8429735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tsikko ja kaavio" preserve="1" userDrawn="1">
  <p:cSld name="title_content_graph">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lvl1pPr>
              <a:defRPr/>
            </a:lvl1pPr>
          </a:lstStyle>
          <a:p>
            <a:r>
              <a:rPr lang="fi-FI" noProof="0"/>
              <a:t>Graafisivu</a:t>
            </a:r>
            <a:br>
              <a:rPr lang="fi-FI" noProof="0"/>
            </a:br>
            <a:r>
              <a:rPr lang="fi-FI"/>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3827881" cy="4085499"/>
          </a:xfrm>
        </p:spPr>
        <p:txBody>
          <a:bodyPr/>
          <a:lstStyle>
            <a:lvl1pPr>
              <a:defRPr sz="2200"/>
            </a:lvl1pPr>
          </a:lstStyle>
          <a:p>
            <a:pPr lvl="0"/>
            <a:r>
              <a:rPr lang="en-GB" err="1"/>
              <a:t>Värejä</a:t>
            </a:r>
            <a:r>
              <a:rPr lang="en-GB"/>
              <a:t> </a:t>
            </a:r>
            <a:r>
              <a:rPr lang="en-GB" err="1"/>
              <a:t>käytetään</a:t>
            </a:r>
            <a:r>
              <a:rPr lang="en-GB"/>
              <a:t> </a:t>
            </a:r>
            <a:r>
              <a:rPr lang="en-GB" err="1"/>
              <a:t>malliesimerkin</a:t>
            </a:r>
            <a:r>
              <a:rPr lang="en-GB"/>
              <a:t> </a:t>
            </a:r>
            <a:r>
              <a:rPr lang="en-GB" err="1"/>
              <a:t>järjestyksessä</a:t>
            </a:r>
            <a:endParaRPr lang="en-GB"/>
          </a:p>
          <a:p>
            <a:pPr lvl="1"/>
            <a:r>
              <a:rPr lang="en-GB"/>
              <a:t>Second level</a:t>
            </a:r>
          </a:p>
          <a:p>
            <a:pPr lvl="2"/>
            <a:r>
              <a:rPr lang="en-GB"/>
              <a:t>Third level</a:t>
            </a:r>
          </a:p>
          <a:p>
            <a:pPr lvl="3"/>
            <a:r>
              <a:rPr lang="en-GB"/>
              <a:t>Fourth level</a:t>
            </a:r>
          </a:p>
          <a:p>
            <a:pPr lvl="4"/>
            <a:r>
              <a:rPr lang="en-GB"/>
              <a:t>Fifth level</a:t>
            </a:r>
            <a:endParaRPr lang="fi-FI"/>
          </a:p>
        </p:txBody>
      </p:sp>
      <p:sp>
        <p:nvSpPr>
          <p:cNvPr id="4" name="Kaavion paikkamerkki 3">
            <a:extLst>
              <a:ext uri="{FF2B5EF4-FFF2-40B4-BE49-F238E27FC236}">
                <a16:creationId xmlns:a16="http://schemas.microsoft.com/office/drawing/2014/main" id="{E32C4822-3ED1-4503-A322-1C32778E2B1A}"/>
              </a:ext>
            </a:extLst>
          </p:cNvPr>
          <p:cNvSpPr>
            <a:spLocks noGrp="1"/>
          </p:cNvSpPr>
          <p:nvPr>
            <p:ph type="chart" sz="quarter" idx="17"/>
          </p:nvPr>
        </p:nvSpPr>
        <p:spPr>
          <a:xfrm>
            <a:off x="4866468" y="1860550"/>
            <a:ext cx="6692117" cy="4084638"/>
          </a:xfrm>
        </p:spPr>
        <p:txBody>
          <a:bodyPr/>
          <a:lstStyle/>
          <a:p>
            <a:r>
              <a:rPr lang="fi-FI"/>
              <a:t>Lisää kaavio napsauttamalla kuvaketta</a:t>
            </a:r>
          </a:p>
        </p:txBody>
      </p:sp>
      <p:sp>
        <p:nvSpPr>
          <p:cNvPr id="8" name="Dian numeron paikkamerkki 5">
            <a:extLst>
              <a:ext uri="{FF2B5EF4-FFF2-40B4-BE49-F238E27FC236}">
                <a16:creationId xmlns:a16="http://schemas.microsoft.com/office/drawing/2014/main" id="{B133760A-D9BD-4C93-958B-C47029D5F0A2}"/>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232B50DE-A870-4680-8BF1-626B59A71F9A}"/>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10" name="Alatunnisteen paikkamerkki 4">
            <a:extLst>
              <a:ext uri="{FF2B5EF4-FFF2-40B4-BE49-F238E27FC236}">
                <a16:creationId xmlns:a16="http://schemas.microsoft.com/office/drawing/2014/main" id="{660E423A-B2D8-4B91-B7C0-AB18B43AB21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35046621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D9176E3B-6C79-4FAA-BB36-05A4122C9DCF}"/>
              </a:ext>
            </a:extLst>
          </p:cNvPr>
          <p:cNvPicPr>
            <a:picLocks noChangeAspect="1"/>
          </p:cNvPicPr>
          <p:nvPr userDrawn="1"/>
        </p:nvPicPr>
        <p:blipFill>
          <a:blip r:embed="rId33">
            <a:extLst>
              <a:ext uri="{28A0092B-C50C-407E-A947-70E740481C1C}">
                <a14:useLocalDpi xmlns:a14="http://schemas.microsoft.com/office/drawing/2010/main" val="0"/>
              </a:ext>
            </a:extLst>
          </a:blip>
          <a:stretch>
            <a:fillRect/>
          </a:stretch>
        </p:blipFill>
        <p:spPr>
          <a:xfrm>
            <a:off x="10071100" y="6186237"/>
            <a:ext cx="1487486" cy="382139"/>
          </a:xfrm>
          <a:prstGeom prst="rect">
            <a:avLst/>
          </a:prstGeom>
        </p:spPr>
      </p:pic>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922350" y="470390"/>
            <a:ext cx="10636236" cy="1119501"/>
          </a:xfrm>
          <a:prstGeom prst="rect">
            <a:avLst/>
          </a:prstGeom>
        </p:spPr>
        <p:txBody>
          <a:bodyPr vert="horz" lIns="0" tIns="0" rIns="0" bIns="0" rtlCol="0" anchor="ctr"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922350" y="1856630"/>
            <a:ext cx="10636236" cy="4089200"/>
          </a:xfrm>
          <a:prstGeom prst="rect">
            <a:avLst/>
          </a:prstGeom>
        </p:spPr>
        <p:txBody>
          <a:bodyPr vert="horz" lIns="0" tIns="0" rIns="0" bIns="0" rtlCol="0" anchor="t" anchorCtr="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3.1.2022  |  </a:t>
            </a:r>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2495272" y="6374625"/>
            <a:ext cx="3600728"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Eija Tabell-Jokelainen</a:t>
            </a:r>
          </a:p>
        </p:txBody>
      </p:sp>
    </p:spTree>
    <p:extLst>
      <p:ext uri="{BB962C8B-B14F-4D97-AF65-F5344CB8AC3E}">
        <p14:creationId xmlns:p14="http://schemas.microsoft.com/office/powerpoint/2010/main" val="346786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89" r:id="rId7"/>
    <p:sldLayoutId id="2147483667" r:id="rId8"/>
    <p:sldLayoutId id="2147483690" r:id="rId9"/>
    <p:sldLayoutId id="2147483691"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77" r:id="rId20"/>
    <p:sldLayoutId id="2147483678" r:id="rId21"/>
    <p:sldLayoutId id="2147483679" r:id="rId22"/>
    <p:sldLayoutId id="2147483680" r:id="rId23"/>
    <p:sldLayoutId id="2147483681" r:id="rId24"/>
    <p:sldLayoutId id="2147483682" r:id="rId25"/>
    <p:sldLayoutId id="2147483683" r:id="rId26"/>
    <p:sldLayoutId id="2147483684" r:id="rId27"/>
    <p:sldLayoutId id="2147483685" r:id="rId28"/>
    <p:sldLayoutId id="2147483686" r:id="rId29"/>
    <p:sldLayoutId id="2147483687" r:id="rId30"/>
    <p:sldLayoutId id="2147483688" r:id="rId3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357188" indent="-357188" algn="l" defTabSz="914400" rtl="0" eaLnBrk="1" latinLnBrk="0" hangingPunct="1">
        <a:lnSpc>
          <a:spcPct val="100000"/>
        </a:lnSpc>
        <a:spcBef>
          <a:spcPts val="10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7188" algn="l" defTabSz="914400" rtl="0" eaLnBrk="1" latinLnBrk="0" hangingPunct="1">
        <a:lnSpc>
          <a:spcPct val="100000"/>
        </a:lnSpc>
        <a:spcBef>
          <a:spcPts val="1000"/>
        </a:spcBef>
        <a:buClr>
          <a:schemeClr val="tx2"/>
        </a:buClr>
        <a:buFont typeface="Arial" panose="020B0604020202020204" pitchFamily="34" charset="0"/>
        <a:buChar char="•"/>
        <a:defRPr sz="2200" kern="1200">
          <a:solidFill>
            <a:schemeClr val="tx1"/>
          </a:solidFill>
          <a:latin typeface="+mn-lt"/>
          <a:ea typeface="+mn-ea"/>
          <a:cs typeface="+mn-cs"/>
        </a:defRPr>
      </a:lvl2pPr>
      <a:lvl3pPr marL="1077913" indent="-360363"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3pPr>
      <a:lvl4pPr marL="1435100" indent="-358775"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4pPr>
      <a:lvl5pPr marL="1792288" indent="-357188"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66">
          <p15:clr>
            <a:srgbClr val="F26B43"/>
          </p15:clr>
        </p15:guide>
        <p15:guide id="2" orient="horz" pos="2160">
          <p15:clr>
            <a:srgbClr val="F26B43"/>
          </p15:clr>
        </p15:guide>
        <p15:guide id="3" pos="114">
          <p15:clr>
            <a:srgbClr val="F26B43"/>
          </p15:clr>
        </p15:guide>
        <p15:guide id="4" orient="horz" pos="108">
          <p15:clr>
            <a:srgbClr val="F26B43"/>
          </p15:clr>
        </p15:guide>
        <p15:guide id="5" orient="horz" pos="4212">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8.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AE080E2-C5FE-48E2-9C0F-886C04947B7D}"/>
              </a:ext>
            </a:extLst>
          </p:cNvPr>
          <p:cNvSpPr>
            <a:spLocks noGrp="1"/>
          </p:cNvSpPr>
          <p:nvPr>
            <p:ph type="ctrTitle"/>
          </p:nvPr>
        </p:nvSpPr>
        <p:spPr>
          <a:xfrm>
            <a:off x="3232484" y="1887522"/>
            <a:ext cx="7973487" cy="3653757"/>
          </a:xfrm>
        </p:spPr>
        <p:txBody>
          <a:bodyPr/>
          <a:lstStyle/>
          <a:p>
            <a:r>
              <a:rPr lang="fi-FI" dirty="0" err="1"/>
              <a:t>Pohjois-Pohjanmaan</a:t>
            </a:r>
            <a:r>
              <a:rPr lang="fi-FI" dirty="0"/>
              <a:t> ELY-keskuksen yritysrahoituskatsaus </a:t>
            </a:r>
            <a:br>
              <a:rPr lang="fi-FI" dirty="0">
                <a:cs typeface="Arial"/>
              </a:rPr>
            </a:br>
            <a:r>
              <a:rPr lang="fi-FI" dirty="0">
                <a:cs typeface="Arial"/>
              </a:rPr>
              <a:t>ohjelmakausi 2014-2020</a:t>
            </a:r>
            <a:br>
              <a:rPr lang="fi-FI" dirty="0">
                <a:cs typeface="Arial"/>
              </a:rPr>
            </a:br>
            <a:r>
              <a:rPr lang="fi-FI" dirty="0" err="1">
                <a:cs typeface="Arial"/>
              </a:rPr>
              <a:t>Pohjois-Pohjanmaan</a:t>
            </a:r>
            <a:r>
              <a:rPr lang="fi-FI" dirty="0">
                <a:cs typeface="Arial"/>
              </a:rPr>
              <a:t> maakunta</a:t>
            </a:r>
            <a:br>
              <a:rPr lang="fi-FI" dirty="0">
                <a:cs typeface="Arial"/>
              </a:rPr>
            </a:br>
            <a:br>
              <a:rPr lang="fi-FI" dirty="0">
                <a:cs typeface="Arial"/>
              </a:rPr>
            </a:br>
            <a:br>
              <a:rPr lang="fi-FI" dirty="0">
                <a:cs typeface="Arial"/>
              </a:rPr>
            </a:br>
            <a:br>
              <a:rPr lang="fi-FI" dirty="0">
                <a:cs typeface="Arial"/>
              </a:rPr>
            </a:br>
            <a:br>
              <a:rPr lang="fi-FI" sz="1800" dirty="0">
                <a:cs typeface="Arial"/>
              </a:rPr>
            </a:br>
            <a:br>
              <a:rPr lang="fi-FI" sz="1800" dirty="0">
                <a:cs typeface="Arial"/>
              </a:rPr>
            </a:br>
            <a:endParaRPr lang="fi-FI" sz="1800" dirty="0">
              <a:solidFill>
                <a:srgbClr val="FF0000"/>
              </a:solidFill>
              <a:cs typeface="Arial"/>
            </a:endParaRPr>
          </a:p>
        </p:txBody>
      </p:sp>
      <p:grpSp>
        <p:nvGrpSpPr>
          <p:cNvPr id="8" name="Ryhmä 7">
            <a:extLst>
              <a:ext uri="{FF2B5EF4-FFF2-40B4-BE49-F238E27FC236}">
                <a16:creationId xmlns:a16="http://schemas.microsoft.com/office/drawing/2014/main" id="{0676E4F5-13F2-4B7E-AB99-FC5AEFA311EE}"/>
              </a:ext>
            </a:extLst>
          </p:cNvPr>
          <p:cNvGrpSpPr/>
          <p:nvPr/>
        </p:nvGrpSpPr>
        <p:grpSpPr>
          <a:xfrm>
            <a:off x="9655728" y="5541280"/>
            <a:ext cx="2150025" cy="959155"/>
            <a:chOff x="9630561" y="138769"/>
            <a:chExt cx="2150025" cy="959155"/>
          </a:xfrm>
        </p:grpSpPr>
        <p:pic>
          <p:nvPicPr>
            <p:cNvPr id="9" name="Kuva 8">
              <a:extLst>
                <a:ext uri="{FF2B5EF4-FFF2-40B4-BE49-F238E27FC236}">
                  <a16:creationId xmlns:a16="http://schemas.microsoft.com/office/drawing/2014/main" id="{166A00F1-6510-49EE-BC94-B17449473D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10" name="Kuva 9">
              <a:extLst>
                <a:ext uri="{FF2B5EF4-FFF2-40B4-BE49-F238E27FC236}">
                  <a16:creationId xmlns:a16="http://schemas.microsoft.com/office/drawing/2014/main" id="{9C39203A-5CC9-462F-B838-B0CC8548FF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spTree>
    <p:extLst>
      <p:ext uri="{BB962C8B-B14F-4D97-AF65-F5344CB8AC3E}">
        <p14:creationId xmlns:p14="http://schemas.microsoft.com/office/powerpoint/2010/main" val="2320412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B8682F-D32F-44FC-B119-45EA17EB9F91}"/>
              </a:ext>
            </a:extLst>
          </p:cNvPr>
          <p:cNvSpPr>
            <a:spLocks noGrp="1"/>
          </p:cNvSpPr>
          <p:nvPr>
            <p:ph type="title"/>
          </p:nvPr>
        </p:nvSpPr>
        <p:spPr/>
        <p:txBody>
          <a:bodyPr/>
          <a:lstStyle/>
          <a:p>
            <a:r>
              <a:rPr lang="fi-FI"/>
              <a:t>Myönnetty rahoitus vuosittain Pohjois-Pohjanmaalla </a:t>
            </a:r>
            <a:endParaRPr lang="fi-FI">
              <a:solidFill>
                <a:srgbClr val="FF0000"/>
              </a:solidFill>
            </a:endParaRPr>
          </a:p>
        </p:txBody>
      </p:sp>
      <p:sp>
        <p:nvSpPr>
          <p:cNvPr id="4" name="Dian numeron paikkamerkki 3">
            <a:extLst>
              <a:ext uri="{FF2B5EF4-FFF2-40B4-BE49-F238E27FC236}">
                <a16:creationId xmlns:a16="http://schemas.microsoft.com/office/drawing/2014/main" id="{7E92BF46-33C4-4FE5-9E15-0B517CC7E8E2}"/>
              </a:ext>
            </a:extLst>
          </p:cNvPr>
          <p:cNvSpPr>
            <a:spLocks noGrp="1"/>
          </p:cNvSpPr>
          <p:nvPr>
            <p:ph type="sldNum" sz="quarter" idx="4"/>
          </p:nvPr>
        </p:nvSpPr>
        <p:spPr/>
        <p:txBody>
          <a:bodyPr/>
          <a:lstStyle/>
          <a:p>
            <a:pPr algn="l"/>
            <a:fld id="{03D2D5F4-4871-4469-8343-ED7F6811B37D}" type="slidenum">
              <a:rPr lang="fi-FI" smtClean="0"/>
              <a:pPr algn="l"/>
              <a:t>2</a:t>
            </a:fld>
            <a:endParaRPr lang="fi-FI"/>
          </a:p>
        </p:txBody>
      </p:sp>
      <p:grpSp>
        <p:nvGrpSpPr>
          <p:cNvPr id="10" name="Ryhmä 9">
            <a:extLst>
              <a:ext uri="{FF2B5EF4-FFF2-40B4-BE49-F238E27FC236}">
                <a16:creationId xmlns:a16="http://schemas.microsoft.com/office/drawing/2014/main" id="{25FB450D-2C63-4FA0-AA4E-8BE93D48020D}"/>
              </a:ext>
            </a:extLst>
          </p:cNvPr>
          <p:cNvGrpSpPr/>
          <p:nvPr/>
        </p:nvGrpSpPr>
        <p:grpSpPr>
          <a:xfrm>
            <a:off x="9773174" y="239869"/>
            <a:ext cx="2150025" cy="959155"/>
            <a:chOff x="9630561" y="138769"/>
            <a:chExt cx="2150025" cy="959155"/>
          </a:xfrm>
        </p:grpSpPr>
        <p:pic>
          <p:nvPicPr>
            <p:cNvPr id="11" name="Kuva 10">
              <a:extLst>
                <a:ext uri="{FF2B5EF4-FFF2-40B4-BE49-F238E27FC236}">
                  <a16:creationId xmlns:a16="http://schemas.microsoft.com/office/drawing/2014/main" id="{B22FD410-35FE-4668-9547-823C178435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12" name="Kuva 11">
              <a:extLst>
                <a:ext uri="{FF2B5EF4-FFF2-40B4-BE49-F238E27FC236}">
                  <a16:creationId xmlns:a16="http://schemas.microsoft.com/office/drawing/2014/main" id="{B54FB122-F915-4C83-91D3-DA94918D7D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graphicFrame>
        <p:nvGraphicFramePr>
          <p:cNvPr id="8" name="Kaavio 7">
            <a:extLst>
              <a:ext uri="{FF2B5EF4-FFF2-40B4-BE49-F238E27FC236}">
                <a16:creationId xmlns:a16="http://schemas.microsoft.com/office/drawing/2014/main" id="{6B7E5A33-4675-4D84-9452-0E7BF886CEB3}"/>
              </a:ext>
              <a:ext uri="{147F2762-F138-4A5C-976F-8EAC2B608ADB}">
                <a16:predDERef xmlns:a16="http://schemas.microsoft.com/office/drawing/2014/main" pred="{1F44F3A4-6C26-4D17-9370-A2EF9B84B3B4}"/>
              </a:ext>
            </a:extLst>
          </p:cNvPr>
          <p:cNvGraphicFramePr>
            <a:graphicFrameLocks/>
          </p:cNvGraphicFramePr>
          <p:nvPr>
            <p:extLst>
              <p:ext uri="{D42A27DB-BD31-4B8C-83A1-F6EECF244321}">
                <p14:modId xmlns:p14="http://schemas.microsoft.com/office/powerpoint/2010/main" val="1113391918"/>
              </p:ext>
            </p:extLst>
          </p:nvPr>
        </p:nvGraphicFramePr>
        <p:xfrm>
          <a:off x="922350" y="1753492"/>
          <a:ext cx="10041214" cy="410337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705069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CB35EE-2951-4447-B82F-8BA2396403B9}"/>
              </a:ext>
            </a:extLst>
          </p:cNvPr>
          <p:cNvSpPr>
            <a:spLocks noGrp="1"/>
          </p:cNvSpPr>
          <p:nvPr>
            <p:ph type="title"/>
          </p:nvPr>
        </p:nvSpPr>
        <p:spPr/>
        <p:txBody>
          <a:bodyPr/>
          <a:lstStyle/>
          <a:p>
            <a:r>
              <a:rPr lang="fi-FI"/>
              <a:t>Rahoituksen alueellinen kohdentuminen Pohjois-Pohjanmaalla </a:t>
            </a:r>
            <a:endParaRPr lang="fi-FI">
              <a:solidFill>
                <a:srgbClr val="FF0000"/>
              </a:solidFill>
            </a:endParaRPr>
          </a:p>
        </p:txBody>
      </p:sp>
      <p:sp>
        <p:nvSpPr>
          <p:cNvPr id="4" name="Dian numeron paikkamerkki 3">
            <a:extLst>
              <a:ext uri="{FF2B5EF4-FFF2-40B4-BE49-F238E27FC236}">
                <a16:creationId xmlns:a16="http://schemas.microsoft.com/office/drawing/2014/main" id="{AF783A3E-C038-4FCD-9B2E-EA7EB30AAB3F}"/>
              </a:ext>
            </a:extLst>
          </p:cNvPr>
          <p:cNvSpPr>
            <a:spLocks noGrp="1"/>
          </p:cNvSpPr>
          <p:nvPr>
            <p:ph type="sldNum" sz="quarter" idx="4"/>
          </p:nvPr>
        </p:nvSpPr>
        <p:spPr/>
        <p:txBody>
          <a:bodyPr/>
          <a:lstStyle/>
          <a:p>
            <a:pPr algn="l"/>
            <a:fld id="{03D2D5F4-4871-4469-8343-ED7F6811B37D}" type="slidenum">
              <a:rPr lang="fi-FI" smtClean="0"/>
              <a:pPr algn="l"/>
              <a:t>3</a:t>
            </a:fld>
            <a:endParaRPr lang="fi-FI"/>
          </a:p>
        </p:txBody>
      </p:sp>
      <p:grpSp>
        <p:nvGrpSpPr>
          <p:cNvPr id="10" name="Ryhmä 9">
            <a:extLst>
              <a:ext uri="{FF2B5EF4-FFF2-40B4-BE49-F238E27FC236}">
                <a16:creationId xmlns:a16="http://schemas.microsoft.com/office/drawing/2014/main" id="{F8E7A6EE-133D-45F0-BA94-1619CDCCE443}"/>
              </a:ext>
            </a:extLst>
          </p:cNvPr>
          <p:cNvGrpSpPr/>
          <p:nvPr/>
        </p:nvGrpSpPr>
        <p:grpSpPr>
          <a:xfrm>
            <a:off x="9865453" y="192133"/>
            <a:ext cx="2150025" cy="959155"/>
            <a:chOff x="9630561" y="138769"/>
            <a:chExt cx="2150025" cy="959155"/>
          </a:xfrm>
        </p:grpSpPr>
        <p:pic>
          <p:nvPicPr>
            <p:cNvPr id="11" name="Kuva 10">
              <a:extLst>
                <a:ext uri="{FF2B5EF4-FFF2-40B4-BE49-F238E27FC236}">
                  <a16:creationId xmlns:a16="http://schemas.microsoft.com/office/drawing/2014/main" id="{BDD57F3E-34BF-4664-9CB1-CF8BE5931B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12" name="Kuva 11">
              <a:extLst>
                <a:ext uri="{FF2B5EF4-FFF2-40B4-BE49-F238E27FC236}">
                  <a16:creationId xmlns:a16="http://schemas.microsoft.com/office/drawing/2014/main" id="{5DF0F437-0181-4ADC-A16E-E51D281321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graphicFrame>
        <p:nvGraphicFramePr>
          <p:cNvPr id="8" name="Kaavio 7">
            <a:extLst>
              <a:ext uri="{FF2B5EF4-FFF2-40B4-BE49-F238E27FC236}">
                <a16:creationId xmlns:a16="http://schemas.microsoft.com/office/drawing/2014/main" id="{5A24EFF8-CA8A-46C7-9FDC-A23060C27EFC}"/>
              </a:ext>
            </a:extLst>
          </p:cNvPr>
          <p:cNvGraphicFramePr>
            <a:graphicFrameLocks/>
          </p:cNvGraphicFramePr>
          <p:nvPr>
            <p:extLst>
              <p:ext uri="{D42A27DB-BD31-4B8C-83A1-F6EECF244321}">
                <p14:modId xmlns:p14="http://schemas.microsoft.com/office/powerpoint/2010/main" val="3283676814"/>
              </p:ext>
            </p:extLst>
          </p:nvPr>
        </p:nvGraphicFramePr>
        <p:xfrm>
          <a:off x="1287263" y="1589891"/>
          <a:ext cx="8229599" cy="492631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477630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A963CB-19F3-4919-8647-9A0357BF0EE5}"/>
              </a:ext>
            </a:extLst>
          </p:cNvPr>
          <p:cNvSpPr>
            <a:spLocks noGrp="1"/>
          </p:cNvSpPr>
          <p:nvPr>
            <p:ph type="title"/>
          </p:nvPr>
        </p:nvSpPr>
        <p:spPr>
          <a:xfrm>
            <a:off x="922350" y="470390"/>
            <a:ext cx="8968270" cy="1119501"/>
          </a:xfrm>
        </p:spPr>
        <p:txBody>
          <a:bodyPr/>
          <a:lstStyle/>
          <a:p>
            <a:r>
              <a:rPr lang="fi-FI"/>
              <a:t>Rahoituksen kohdentuminen toimialoittain Pohjois-Pohjanmaalla 1/2 </a:t>
            </a:r>
            <a:endParaRPr lang="fi-FI">
              <a:solidFill>
                <a:srgbClr val="FF0000"/>
              </a:solidFill>
            </a:endParaRPr>
          </a:p>
        </p:txBody>
      </p:sp>
      <p:sp>
        <p:nvSpPr>
          <p:cNvPr id="4" name="Dian numeron paikkamerkki 3">
            <a:extLst>
              <a:ext uri="{FF2B5EF4-FFF2-40B4-BE49-F238E27FC236}">
                <a16:creationId xmlns:a16="http://schemas.microsoft.com/office/drawing/2014/main" id="{DC5515B8-17C2-4578-A2C9-031E5F89F4B8}"/>
              </a:ext>
            </a:extLst>
          </p:cNvPr>
          <p:cNvSpPr>
            <a:spLocks noGrp="1"/>
          </p:cNvSpPr>
          <p:nvPr>
            <p:ph type="sldNum" sz="quarter" idx="4"/>
          </p:nvPr>
        </p:nvSpPr>
        <p:spPr/>
        <p:txBody>
          <a:bodyPr/>
          <a:lstStyle/>
          <a:p>
            <a:pPr algn="l"/>
            <a:fld id="{03D2D5F4-4871-4469-8343-ED7F6811B37D}" type="slidenum">
              <a:rPr lang="fi-FI" smtClean="0"/>
              <a:pPr algn="l"/>
              <a:t>4</a:t>
            </a:fld>
            <a:endParaRPr lang="fi-FI"/>
          </a:p>
        </p:txBody>
      </p:sp>
      <p:grpSp>
        <p:nvGrpSpPr>
          <p:cNvPr id="10" name="Ryhmä 9">
            <a:extLst>
              <a:ext uri="{FF2B5EF4-FFF2-40B4-BE49-F238E27FC236}">
                <a16:creationId xmlns:a16="http://schemas.microsoft.com/office/drawing/2014/main" id="{01AB2C81-4126-4493-A348-2145CAFE3659}"/>
              </a:ext>
            </a:extLst>
          </p:cNvPr>
          <p:cNvGrpSpPr/>
          <p:nvPr/>
        </p:nvGrpSpPr>
        <p:grpSpPr>
          <a:xfrm>
            <a:off x="9764785" y="235310"/>
            <a:ext cx="2150025" cy="959155"/>
            <a:chOff x="9630561" y="138769"/>
            <a:chExt cx="2150025" cy="959155"/>
          </a:xfrm>
        </p:grpSpPr>
        <p:pic>
          <p:nvPicPr>
            <p:cNvPr id="11" name="Kuva 10">
              <a:extLst>
                <a:ext uri="{FF2B5EF4-FFF2-40B4-BE49-F238E27FC236}">
                  <a16:creationId xmlns:a16="http://schemas.microsoft.com/office/drawing/2014/main" id="{2408F42A-CF3B-4C38-8408-85F4E1EFAF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12" name="Kuva 11">
              <a:extLst>
                <a:ext uri="{FF2B5EF4-FFF2-40B4-BE49-F238E27FC236}">
                  <a16:creationId xmlns:a16="http://schemas.microsoft.com/office/drawing/2014/main" id="{7AC0126E-6395-4C52-AFBE-05D21AD4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graphicFrame>
        <p:nvGraphicFramePr>
          <p:cNvPr id="8" name="Kaavio 7">
            <a:extLst>
              <a:ext uri="{FF2B5EF4-FFF2-40B4-BE49-F238E27FC236}">
                <a16:creationId xmlns:a16="http://schemas.microsoft.com/office/drawing/2014/main" id="{7084EC7A-FCD7-180F-4977-B01B237D442A}"/>
              </a:ext>
            </a:extLst>
          </p:cNvPr>
          <p:cNvGraphicFramePr>
            <a:graphicFrameLocks/>
          </p:cNvGraphicFramePr>
          <p:nvPr>
            <p:extLst>
              <p:ext uri="{D42A27DB-BD31-4B8C-83A1-F6EECF244321}">
                <p14:modId xmlns:p14="http://schemas.microsoft.com/office/powerpoint/2010/main" val="4007088762"/>
              </p:ext>
            </p:extLst>
          </p:nvPr>
        </p:nvGraphicFramePr>
        <p:xfrm>
          <a:off x="922351" y="1772695"/>
          <a:ext cx="9108340" cy="44386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213967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8CB811F-C183-4441-B372-8771B52C303E}"/>
              </a:ext>
            </a:extLst>
          </p:cNvPr>
          <p:cNvSpPr>
            <a:spLocks noGrp="1"/>
          </p:cNvSpPr>
          <p:nvPr>
            <p:ph type="title"/>
          </p:nvPr>
        </p:nvSpPr>
        <p:spPr>
          <a:xfrm>
            <a:off x="922350" y="470390"/>
            <a:ext cx="8788213" cy="1119501"/>
          </a:xfrm>
        </p:spPr>
        <p:txBody>
          <a:bodyPr/>
          <a:lstStyle/>
          <a:p>
            <a:r>
              <a:rPr lang="fi-FI"/>
              <a:t>Rahoituksen kohdentuminen toimialoittain Pohjois-Pohjanmaalla 2/2 </a:t>
            </a:r>
            <a:endParaRPr lang="fi-FI">
              <a:solidFill>
                <a:srgbClr val="FF0000"/>
              </a:solidFill>
            </a:endParaRPr>
          </a:p>
        </p:txBody>
      </p:sp>
      <p:sp>
        <p:nvSpPr>
          <p:cNvPr id="4" name="Dian numeron paikkamerkki 3">
            <a:extLst>
              <a:ext uri="{FF2B5EF4-FFF2-40B4-BE49-F238E27FC236}">
                <a16:creationId xmlns:a16="http://schemas.microsoft.com/office/drawing/2014/main" id="{7CFE24DD-AA21-499D-98C6-E1C04056689D}"/>
              </a:ext>
            </a:extLst>
          </p:cNvPr>
          <p:cNvSpPr>
            <a:spLocks noGrp="1"/>
          </p:cNvSpPr>
          <p:nvPr>
            <p:ph type="sldNum" sz="quarter" idx="4"/>
          </p:nvPr>
        </p:nvSpPr>
        <p:spPr/>
        <p:txBody>
          <a:bodyPr/>
          <a:lstStyle/>
          <a:p>
            <a:pPr algn="l"/>
            <a:fld id="{03D2D5F4-4871-4469-8343-ED7F6811B37D}" type="slidenum">
              <a:rPr lang="fi-FI" smtClean="0"/>
              <a:pPr algn="l"/>
              <a:t>5</a:t>
            </a:fld>
            <a:endParaRPr lang="fi-FI"/>
          </a:p>
        </p:txBody>
      </p:sp>
      <p:grpSp>
        <p:nvGrpSpPr>
          <p:cNvPr id="10" name="Ryhmä 9">
            <a:extLst>
              <a:ext uri="{FF2B5EF4-FFF2-40B4-BE49-F238E27FC236}">
                <a16:creationId xmlns:a16="http://schemas.microsoft.com/office/drawing/2014/main" id="{E2DB17EC-3B82-4DA0-85C1-B4A6DD316790}"/>
              </a:ext>
            </a:extLst>
          </p:cNvPr>
          <p:cNvGrpSpPr/>
          <p:nvPr/>
        </p:nvGrpSpPr>
        <p:grpSpPr>
          <a:xfrm>
            <a:off x="9789952" y="222659"/>
            <a:ext cx="2150025" cy="959155"/>
            <a:chOff x="9630561" y="138769"/>
            <a:chExt cx="2150025" cy="959155"/>
          </a:xfrm>
        </p:grpSpPr>
        <p:pic>
          <p:nvPicPr>
            <p:cNvPr id="11" name="Kuva 10">
              <a:extLst>
                <a:ext uri="{FF2B5EF4-FFF2-40B4-BE49-F238E27FC236}">
                  <a16:creationId xmlns:a16="http://schemas.microsoft.com/office/drawing/2014/main" id="{BE8AC3D9-6594-41F7-BADE-DE21DA0305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12" name="Kuva 11">
              <a:extLst>
                <a:ext uri="{FF2B5EF4-FFF2-40B4-BE49-F238E27FC236}">
                  <a16:creationId xmlns:a16="http://schemas.microsoft.com/office/drawing/2014/main" id="{D264054A-8D00-43B0-AA5A-A3AE7F6AA3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graphicFrame>
        <p:nvGraphicFramePr>
          <p:cNvPr id="9" name="Kaavio 8">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279282568"/>
              </p:ext>
            </p:extLst>
          </p:nvPr>
        </p:nvGraphicFramePr>
        <p:xfrm>
          <a:off x="701963" y="1655370"/>
          <a:ext cx="9827491" cy="482155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615540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65257E-B59F-9385-B032-512085A94660}"/>
              </a:ext>
            </a:extLst>
          </p:cNvPr>
          <p:cNvSpPr>
            <a:spLocks noGrp="1"/>
          </p:cNvSpPr>
          <p:nvPr>
            <p:ph type="title"/>
          </p:nvPr>
        </p:nvSpPr>
        <p:spPr>
          <a:xfrm>
            <a:off x="922350" y="470390"/>
            <a:ext cx="8785068" cy="1119501"/>
          </a:xfrm>
        </p:spPr>
        <p:txBody>
          <a:bodyPr/>
          <a:lstStyle/>
          <a:p>
            <a:r>
              <a:rPr lang="fi-FI"/>
              <a:t>Kärkitoimialojen kysyntä vuosikohtaisesti Pohjois-Pohjanmaalla </a:t>
            </a:r>
            <a:endParaRPr lang="fi-FI">
              <a:solidFill>
                <a:srgbClr val="FF0000"/>
              </a:solidFill>
            </a:endParaRPr>
          </a:p>
        </p:txBody>
      </p:sp>
      <p:sp>
        <p:nvSpPr>
          <p:cNvPr id="4" name="Dian numeron paikkamerkki 3">
            <a:extLst>
              <a:ext uri="{FF2B5EF4-FFF2-40B4-BE49-F238E27FC236}">
                <a16:creationId xmlns:a16="http://schemas.microsoft.com/office/drawing/2014/main" id="{4A64EA6C-B097-F007-E9FD-E12EC3BBA98B}"/>
              </a:ext>
            </a:extLst>
          </p:cNvPr>
          <p:cNvSpPr>
            <a:spLocks noGrp="1"/>
          </p:cNvSpPr>
          <p:nvPr>
            <p:ph type="sldNum" sz="quarter" idx="4"/>
          </p:nvPr>
        </p:nvSpPr>
        <p:spPr/>
        <p:txBody>
          <a:bodyPr/>
          <a:lstStyle/>
          <a:p>
            <a:pPr algn="l"/>
            <a:fld id="{03D2D5F4-4871-4469-8343-ED7F6811B37D}" type="slidenum">
              <a:rPr lang="fi-FI" smtClean="0"/>
              <a:pPr algn="l"/>
              <a:t>6</a:t>
            </a:fld>
            <a:endParaRPr lang="fi-FI"/>
          </a:p>
        </p:txBody>
      </p:sp>
      <p:graphicFrame>
        <p:nvGraphicFramePr>
          <p:cNvPr id="7" name="Kaavio 6">
            <a:extLst>
              <a:ext uri="{FF2B5EF4-FFF2-40B4-BE49-F238E27FC236}">
                <a16:creationId xmlns:a16="http://schemas.microsoft.com/office/drawing/2014/main" id="{601E9E15-EF9C-4A77-F3B1-6BE741040701}"/>
              </a:ext>
            </a:extLst>
          </p:cNvPr>
          <p:cNvGraphicFramePr>
            <a:graphicFrameLocks/>
          </p:cNvGraphicFramePr>
          <p:nvPr>
            <p:extLst>
              <p:ext uri="{D42A27DB-BD31-4B8C-83A1-F6EECF244321}">
                <p14:modId xmlns:p14="http://schemas.microsoft.com/office/powerpoint/2010/main" val="129363944"/>
              </p:ext>
            </p:extLst>
          </p:nvPr>
        </p:nvGraphicFramePr>
        <p:xfrm>
          <a:off x="849746" y="1589891"/>
          <a:ext cx="9541164" cy="4219782"/>
        </p:xfrm>
        <a:graphic>
          <a:graphicData uri="http://schemas.openxmlformats.org/drawingml/2006/chart">
            <c:chart xmlns:c="http://schemas.openxmlformats.org/drawingml/2006/chart" xmlns:r="http://schemas.openxmlformats.org/officeDocument/2006/relationships" r:id="rId2"/>
          </a:graphicData>
        </a:graphic>
      </p:graphicFrame>
      <p:grpSp>
        <p:nvGrpSpPr>
          <p:cNvPr id="8" name="Ryhmä 7">
            <a:extLst>
              <a:ext uri="{FF2B5EF4-FFF2-40B4-BE49-F238E27FC236}">
                <a16:creationId xmlns:a16="http://schemas.microsoft.com/office/drawing/2014/main" id="{0B5B6857-A61C-DD24-DDDF-D2127F4E1C1A}"/>
              </a:ext>
            </a:extLst>
          </p:cNvPr>
          <p:cNvGrpSpPr/>
          <p:nvPr/>
        </p:nvGrpSpPr>
        <p:grpSpPr>
          <a:xfrm>
            <a:off x="9789952" y="222659"/>
            <a:ext cx="2150025" cy="959155"/>
            <a:chOff x="9630561" y="138769"/>
            <a:chExt cx="2150025" cy="959155"/>
          </a:xfrm>
        </p:grpSpPr>
        <p:pic>
          <p:nvPicPr>
            <p:cNvPr id="9" name="Kuva 8">
              <a:extLst>
                <a:ext uri="{FF2B5EF4-FFF2-40B4-BE49-F238E27FC236}">
                  <a16:creationId xmlns:a16="http://schemas.microsoft.com/office/drawing/2014/main" id="{59AA294C-F0CF-0827-1361-124F92260B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10" name="Kuva 9">
              <a:extLst>
                <a:ext uri="{FF2B5EF4-FFF2-40B4-BE49-F238E27FC236}">
                  <a16:creationId xmlns:a16="http://schemas.microsoft.com/office/drawing/2014/main" id="{4743ACD9-DECD-3FBC-40CD-F0BD5CE286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spTree>
    <p:extLst>
      <p:ext uri="{BB962C8B-B14F-4D97-AF65-F5344CB8AC3E}">
        <p14:creationId xmlns:p14="http://schemas.microsoft.com/office/powerpoint/2010/main" val="17458355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30557DC-41F3-4E54-AB56-4ACF92F12007}"/>
              </a:ext>
            </a:extLst>
          </p:cNvPr>
          <p:cNvSpPr>
            <a:spLocks noGrp="1"/>
          </p:cNvSpPr>
          <p:nvPr>
            <p:ph type="title"/>
          </p:nvPr>
        </p:nvSpPr>
        <p:spPr>
          <a:xfrm>
            <a:off x="922350" y="1328253"/>
            <a:ext cx="10636236" cy="261637"/>
          </a:xfrm>
        </p:spPr>
        <p:txBody>
          <a:bodyPr/>
          <a:lstStyle/>
          <a:p>
            <a:r>
              <a:rPr lang="fi-FI"/>
              <a:t>Rahoituksen kohdentuminen investointeihin ja kehittämiseen </a:t>
            </a:r>
            <a:endParaRPr lang="fi-FI">
              <a:solidFill>
                <a:srgbClr val="FF0000"/>
              </a:solidFill>
              <a:cs typeface="Arial"/>
            </a:endParaRPr>
          </a:p>
        </p:txBody>
      </p:sp>
      <p:graphicFrame>
        <p:nvGraphicFramePr>
          <p:cNvPr id="15" name="Sisällön paikkamerkki 14">
            <a:extLst>
              <a:ext uri="{FF2B5EF4-FFF2-40B4-BE49-F238E27FC236}">
                <a16:creationId xmlns:a16="http://schemas.microsoft.com/office/drawing/2014/main" id="{2C85D257-5EBA-6F7D-F1A3-AB69E9B9C0E2}"/>
              </a:ext>
            </a:extLst>
          </p:cNvPr>
          <p:cNvGraphicFramePr>
            <a:graphicFrameLocks noGrp="1"/>
          </p:cNvGraphicFramePr>
          <p:nvPr>
            <p:ph idx="1"/>
            <p:extLst>
              <p:ext uri="{D42A27DB-BD31-4B8C-83A1-F6EECF244321}">
                <p14:modId xmlns:p14="http://schemas.microsoft.com/office/powerpoint/2010/main" val="551821378"/>
              </p:ext>
            </p:extLst>
          </p:nvPr>
        </p:nvGraphicFramePr>
        <p:xfrm>
          <a:off x="922338" y="1860550"/>
          <a:ext cx="5094287" cy="40846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Sisällön paikkamerkki 16">
            <a:extLst>
              <a:ext uri="{FF2B5EF4-FFF2-40B4-BE49-F238E27FC236}">
                <a16:creationId xmlns:a16="http://schemas.microsoft.com/office/drawing/2014/main" id="{A61890AD-397B-836F-1615-4632893D4303}"/>
              </a:ext>
            </a:extLst>
          </p:cNvPr>
          <p:cNvGraphicFramePr>
            <a:graphicFrameLocks noGrp="1"/>
          </p:cNvGraphicFramePr>
          <p:nvPr>
            <p:ph idx="13"/>
            <p:extLst>
              <p:ext uri="{D42A27DB-BD31-4B8C-83A1-F6EECF244321}">
                <p14:modId xmlns:p14="http://schemas.microsoft.com/office/powerpoint/2010/main" val="956253498"/>
              </p:ext>
            </p:extLst>
          </p:nvPr>
        </p:nvGraphicFramePr>
        <p:xfrm>
          <a:off x="6264275" y="1860550"/>
          <a:ext cx="5094288" cy="4084638"/>
        </p:xfrm>
        <a:graphic>
          <a:graphicData uri="http://schemas.openxmlformats.org/drawingml/2006/chart">
            <c:chart xmlns:c="http://schemas.openxmlformats.org/drawingml/2006/chart" xmlns:r="http://schemas.openxmlformats.org/officeDocument/2006/relationships" r:id="rId3"/>
          </a:graphicData>
        </a:graphic>
      </p:graphicFrame>
      <p:sp>
        <p:nvSpPr>
          <p:cNvPr id="5" name="Dian numeron paikkamerkki 4">
            <a:extLst>
              <a:ext uri="{FF2B5EF4-FFF2-40B4-BE49-F238E27FC236}">
                <a16:creationId xmlns:a16="http://schemas.microsoft.com/office/drawing/2014/main" id="{E444E467-2AD0-469F-AC95-46BE7597F79A}"/>
              </a:ext>
            </a:extLst>
          </p:cNvPr>
          <p:cNvSpPr>
            <a:spLocks noGrp="1"/>
          </p:cNvSpPr>
          <p:nvPr>
            <p:ph type="sldNum" sz="quarter" idx="4"/>
          </p:nvPr>
        </p:nvSpPr>
        <p:spPr/>
        <p:txBody>
          <a:bodyPr/>
          <a:lstStyle/>
          <a:p>
            <a:pPr algn="l"/>
            <a:fld id="{03D2D5F4-4871-4469-8343-ED7F6811B37D}" type="slidenum">
              <a:rPr lang="fi-FI" smtClean="0"/>
              <a:pPr algn="l"/>
              <a:t>7</a:t>
            </a:fld>
            <a:endParaRPr lang="fi-FI"/>
          </a:p>
        </p:txBody>
      </p:sp>
      <p:grpSp>
        <p:nvGrpSpPr>
          <p:cNvPr id="9" name="Ryhmä 8">
            <a:extLst>
              <a:ext uri="{FF2B5EF4-FFF2-40B4-BE49-F238E27FC236}">
                <a16:creationId xmlns:a16="http://schemas.microsoft.com/office/drawing/2014/main" id="{5EC48B8E-AF33-4418-BA81-0794FE000975}"/>
              </a:ext>
            </a:extLst>
          </p:cNvPr>
          <p:cNvGrpSpPr/>
          <p:nvPr/>
        </p:nvGrpSpPr>
        <p:grpSpPr>
          <a:xfrm>
            <a:off x="9806730" y="71657"/>
            <a:ext cx="2150025" cy="959155"/>
            <a:chOff x="9630561" y="138769"/>
            <a:chExt cx="2150025" cy="959155"/>
          </a:xfrm>
        </p:grpSpPr>
        <p:pic>
          <p:nvPicPr>
            <p:cNvPr id="13" name="Kuva 12">
              <a:extLst>
                <a:ext uri="{FF2B5EF4-FFF2-40B4-BE49-F238E27FC236}">
                  <a16:creationId xmlns:a16="http://schemas.microsoft.com/office/drawing/2014/main" id="{F7EEB385-4C5B-4E3A-818F-5DAF3A866B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14" name="Kuva 13">
              <a:extLst>
                <a:ext uri="{FF2B5EF4-FFF2-40B4-BE49-F238E27FC236}">
                  <a16:creationId xmlns:a16="http://schemas.microsoft.com/office/drawing/2014/main" id="{F001106A-99C1-498C-95C2-1C533279CC4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spTree>
    <p:extLst>
      <p:ext uri="{BB962C8B-B14F-4D97-AF65-F5344CB8AC3E}">
        <p14:creationId xmlns:p14="http://schemas.microsoft.com/office/powerpoint/2010/main" val="20119186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84C01B-F503-63A6-C0EE-3A845368912C}"/>
              </a:ext>
            </a:extLst>
          </p:cNvPr>
          <p:cNvSpPr>
            <a:spLocks noGrp="1"/>
          </p:cNvSpPr>
          <p:nvPr>
            <p:ph type="title"/>
          </p:nvPr>
        </p:nvSpPr>
        <p:spPr>
          <a:xfrm>
            <a:off x="922350" y="470390"/>
            <a:ext cx="8785068" cy="1119501"/>
          </a:xfrm>
        </p:spPr>
        <p:txBody>
          <a:bodyPr/>
          <a:lstStyle/>
          <a:p>
            <a:r>
              <a:rPr lang="fi-FI"/>
              <a:t>Rahoituksen kohdentuminen erityistavoitteiden mukaan </a:t>
            </a:r>
            <a:endParaRPr lang="fi-FI">
              <a:solidFill>
                <a:srgbClr val="FF0000"/>
              </a:solidFill>
            </a:endParaRPr>
          </a:p>
        </p:txBody>
      </p:sp>
      <p:sp>
        <p:nvSpPr>
          <p:cNvPr id="4" name="Dian numeron paikkamerkki 3">
            <a:extLst>
              <a:ext uri="{FF2B5EF4-FFF2-40B4-BE49-F238E27FC236}">
                <a16:creationId xmlns:a16="http://schemas.microsoft.com/office/drawing/2014/main" id="{6A2EE9AA-EDF7-33ED-0346-7AF944E1F818}"/>
              </a:ext>
            </a:extLst>
          </p:cNvPr>
          <p:cNvSpPr>
            <a:spLocks noGrp="1"/>
          </p:cNvSpPr>
          <p:nvPr>
            <p:ph type="sldNum" sz="quarter" idx="4"/>
          </p:nvPr>
        </p:nvSpPr>
        <p:spPr/>
        <p:txBody>
          <a:bodyPr/>
          <a:lstStyle/>
          <a:p>
            <a:pPr algn="l"/>
            <a:fld id="{03D2D5F4-4871-4469-8343-ED7F6811B37D}" type="slidenum">
              <a:rPr lang="fi-FI" smtClean="0"/>
              <a:pPr algn="l"/>
              <a:t>8</a:t>
            </a:fld>
            <a:endParaRPr lang="fi-FI"/>
          </a:p>
        </p:txBody>
      </p:sp>
      <p:graphicFrame>
        <p:nvGraphicFramePr>
          <p:cNvPr id="9" name="Kaavio 8">
            <a:extLst>
              <a:ext uri="{FF2B5EF4-FFF2-40B4-BE49-F238E27FC236}">
                <a16:creationId xmlns:a16="http://schemas.microsoft.com/office/drawing/2014/main" id="{4913505C-BFC0-C539-DCDE-49916E1846E1}"/>
              </a:ext>
            </a:extLst>
          </p:cNvPr>
          <p:cNvGraphicFramePr>
            <a:graphicFrameLocks/>
          </p:cNvGraphicFramePr>
          <p:nvPr>
            <p:extLst>
              <p:ext uri="{D42A27DB-BD31-4B8C-83A1-F6EECF244321}">
                <p14:modId xmlns:p14="http://schemas.microsoft.com/office/powerpoint/2010/main" val="1741232414"/>
              </p:ext>
            </p:extLst>
          </p:nvPr>
        </p:nvGraphicFramePr>
        <p:xfrm>
          <a:off x="922351" y="1589891"/>
          <a:ext cx="9588810" cy="4509068"/>
        </p:xfrm>
        <a:graphic>
          <a:graphicData uri="http://schemas.openxmlformats.org/drawingml/2006/chart">
            <c:chart xmlns:c="http://schemas.openxmlformats.org/drawingml/2006/chart" xmlns:r="http://schemas.openxmlformats.org/officeDocument/2006/relationships" r:id="rId2"/>
          </a:graphicData>
        </a:graphic>
      </p:graphicFrame>
      <p:grpSp>
        <p:nvGrpSpPr>
          <p:cNvPr id="7" name="Ryhmä 6">
            <a:extLst>
              <a:ext uri="{FF2B5EF4-FFF2-40B4-BE49-F238E27FC236}">
                <a16:creationId xmlns:a16="http://schemas.microsoft.com/office/drawing/2014/main" id="{18E7E703-A0BE-F59D-DE5B-87D9895ED3A2}"/>
              </a:ext>
            </a:extLst>
          </p:cNvPr>
          <p:cNvGrpSpPr/>
          <p:nvPr/>
        </p:nvGrpSpPr>
        <p:grpSpPr>
          <a:xfrm>
            <a:off x="9789952" y="222659"/>
            <a:ext cx="2150025" cy="959155"/>
            <a:chOff x="9630561" y="138769"/>
            <a:chExt cx="2150025" cy="959155"/>
          </a:xfrm>
        </p:grpSpPr>
        <p:pic>
          <p:nvPicPr>
            <p:cNvPr id="8" name="Kuva 7">
              <a:extLst>
                <a:ext uri="{FF2B5EF4-FFF2-40B4-BE49-F238E27FC236}">
                  <a16:creationId xmlns:a16="http://schemas.microsoft.com/office/drawing/2014/main" id="{02E24DFA-90B4-F5AE-18A5-14EB6F9E4C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10" name="Kuva 9">
              <a:extLst>
                <a:ext uri="{FF2B5EF4-FFF2-40B4-BE49-F238E27FC236}">
                  <a16:creationId xmlns:a16="http://schemas.microsoft.com/office/drawing/2014/main" id="{116645E4-5DF2-E7EF-1DD0-6E4A08CCCF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spTree>
    <p:extLst>
      <p:ext uri="{BB962C8B-B14F-4D97-AF65-F5344CB8AC3E}">
        <p14:creationId xmlns:p14="http://schemas.microsoft.com/office/powerpoint/2010/main" val="16728011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10B7E0-C492-49FD-BD42-6DEE42FCF369}"/>
              </a:ext>
            </a:extLst>
          </p:cNvPr>
          <p:cNvSpPr>
            <a:spLocks noGrp="1"/>
          </p:cNvSpPr>
          <p:nvPr>
            <p:ph type="title"/>
          </p:nvPr>
        </p:nvSpPr>
        <p:spPr>
          <a:xfrm>
            <a:off x="922350" y="470390"/>
            <a:ext cx="8819962" cy="1119501"/>
          </a:xfrm>
        </p:spPr>
        <p:txBody>
          <a:bodyPr/>
          <a:lstStyle/>
          <a:p>
            <a:r>
              <a:rPr lang="fi-FI" sz="3600" b="1"/>
              <a:t>Rahoituksen vaikuttavuus Pohjois-Pohjanmaalla </a:t>
            </a:r>
            <a:r>
              <a:rPr lang="fi-FI" sz="3200" b="1"/>
              <a:t>(myöntövaiheen arviot)</a:t>
            </a:r>
            <a:r>
              <a:rPr lang="fi-FI" sz="3200"/>
              <a:t> </a:t>
            </a:r>
            <a:r>
              <a:rPr lang="fi-FI" sz="3200">
                <a:solidFill>
                  <a:srgbClr val="FF0000"/>
                </a:solidFill>
              </a:rPr>
              <a:t> </a:t>
            </a:r>
            <a:endParaRPr lang="fi-FI">
              <a:solidFill>
                <a:srgbClr val="FF0000"/>
              </a:solidFill>
            </a:endParaRPr>
          </a:p>
        </p:txBody>
      </p:sp>
      <p:sp>
        <p:nvSpPr>
          <p:cNvPr id="4" name="Dian numeron paikkamerkki 3">
            <a:extLst>
              <a:ext uri="{FF2B5EF4-FFF2-40B4-BE49-F238E27FC236}">
                <a16:creationId xmlns:a16="http://schemas.microsoft.com/office/drawing/2014/main" id="{5592297A-5BD2-40F7-ABE9-60814140BDB0}"/>
              </a:ext>
            </a:extLst>
          </p:cNvPr>
          <p:cNvSpPr>
            <a:spLocks noGrp="1"/>
          </p:cNvSpPr>
          <p:nvPr>
            <p:ph type="sldNum" sz="quarter" idx="4"/>
          </p:nvPr>
        </p:nvSpPr>
        <p:spPr/>
        <p:txBody>
          <a:bodyPr/>
          <a:lstStyle/>
          <a:p>
            <a:pPr algn="l"/>
            <a:fld id="{03D2D5F4-4871-4469-8343-ED7F6811B37D}" type="slidenum">
              <a:rPr lang="fi-FI" smtClean="0"/>
              <a:pPr algn="l"/>
              <a:t>9</a:t>
            </a:fld>
            <a:endParaRPr lang="fi-FI"/>
          </a:p>
        </p:txBody>
      </p:sp>
      <p:sp>
        <p:nvSpPr>
          <p:cNvPr id="7" name="Kuusikulmio 6">
            <a:extLst>
              <a:ext uri="{FF2B5EF4-FFF2-40B4-BE49-F238E27FC236}">
                <a16:creationId xmlns:a16="http://schemas.microsoft.com/office/drawing/2014/main" id="{51481FDA-CA3D-455A-AADD-2746E52EAA17}"/>
              </a:ext>
            </a:extLst>
          </p:cNvPr>
          <p:cNvSpPr/>
          <p:nvPr/>
        </p:nvSpPr>
        <p:spPr>
          <a:xfrm>
            <a:off x="971600" y="1988840"/>
            <a:ext cx="2016224" cy="1440000"/>
          </a:xfrm>
          <a:prstGeom prst="hexag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a:p>
            <a:pPr algn="ctr"/>
            <a:r>
              <a:rPr lang="fi-FI"/>
              <a:t>4 635 </a:t>
            </a:r>
          </a:p>
          <a:p>
            <a:pPr algn="ctr"/>
            <a:r>
              <a:rPr lang="fi-FI"/>
              <a:t>uutta työpaikkaa</a:t>
            </a:r>
          </a:p>
          <a:p>
            <a:pPr algn="ctr"/>
            <a:endParaRPr lang="fi-FI"/>
          </a:p>
        </p:txBody>
      </p:sp>
      <p:sp>
        <p:nvSpPr>
          <p:cNvPr id="8" name="Kuusikulmio 7">
            <a:extLst>
              <a:ext uri="{FF2B5EF4-FFF2-40B4-BE49-F238E27FC236}">
                <a16:creationId xmlns:a16="http://schemas.microsoft.com/office/drawing/2014/main" id="{336B6C56-917F-4D52-92CA-7D2952F22D4F}"/>
              </a:ext>
            </a:extLst>
          </p:cNvPr>
          <p:cNvSpPr/>
          <p:nvPr/>
        </p:nvSpPr>
        <p:spPr>
          <a:xfrm>
            <a:off x="3563888" y="1988840"/>
            <a:ext cx="1872208" cy="1440000"/>
          </a:xfrm>
          <a:prstGeom prst="hexag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106</a:t>
            </a:r>
          </a:p>
          <a:p>
            <a:pPr algn="ctr"/>
            <a:r>
              <a:rPr lang="fi-FI"/>
              <a:t>uutta yritystä</a:t>
            </a:r>
          </a:p>
        </p:txBody>
      </p:sp>
      <p:sp>
        <p:nvSpPr>
          <p:cNvPr id="9" name="Kuusikulmio 8">
            <a:extLst>
              <a:ext uri="{FF2B5EF4-FFF2-40B4-BE49-F238E27FC236}">
                <a16:creationId xmlns:a16="http://schemas.microsoft.com/office/drawing/2014/main" id="{58807864-CE5C-48D2-8BEA-8682E9F82229}"/>
              </a:ext>
            </a:extLst>
          </p:cNvPr>
          <p:cNvSpPr/>
          <p:nvPr/>
        </p:nvSpPr>
        <p:spPr>
          <a:xfrm>
            <a:off x="6156176" y="1988840"/>
            <a:ext cx="2016000" cy="14400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1 295</a:t>
            </a:r>
          </a:p>
          <a:p>
            <a:pPr algn="ctr"/>
            <a:r>
              <a:rPr lang="fi-FI"/>
              <a:t>milj. euroa uutta liikevaihtoa</a:t>
            </a:r>
          </a:p>
        </p:txBody>
      </p:sp>
      <p:sp>
        <p:nvSpPr>
          <p:cNvPr id="10" name="Kuusikulmio 9">
            <a:extLst>
              <a:ext uri="{FF2B5EF4-FFF2-40B4-BE49-F238E27FC236}">
                <a16:creationId xmlns:a16="http://schemas.microsoft.com/office/drawing/2014/main" id="{2F625FBD-91E9-4199-B197-22A14EBC35B9}"/>
              </a:ext>
            </a:extLst>
          </p:cNvPr>
          <p:cNvSpPr/>
          <p:nvPr/>
        </p:nvSpPr>
        <p:spPr>
          <a:xfrm>
            <a:off x="971600" y="3789040"/>
            <a:ext cx="2016000" cy="14400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666</a:t>
            </a:r>
          </a:p>
          <a:p>
            <a:pPr algn="ctr"/>
            <a:r>
              <a:rPr lang="fi-FI"/>
              <a:t>milj. euroa viennin kasvua</a:t>
            </a:r>
          </a:p>
        </p:txBody>
      </p:sp>
      <p:sp>
        <p:nvSpPr>
          <p:cNvPr id="11" name="Kuusikulmio 10">
            <a:extLst>
              <a:ext uri="{FF2B5EF4-FFF2-40B4-BE49-F238E27FC236}">
                <a16:creationId xmlns:a16="http://schemas.microsoft.com/office/drawing/2014/main" id="{999D9DE8-3263-498C-BB70-9888C45687F5}"/>
              </a:ext>
            </a:extLst>
          </p:cNvPr>
          <p:cNvSpPr/>
          <p:nvPr/>
        </p:nvSpPr>
        <p:spPr>
          <a:xfrm>
            <a:off x="3491992" y="3789040"/>
            <a:ext cx="2016000" cy="14400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5 </a:t>
            </a:r>
          </a:p>
          <a:p>
            <a:pPr algn="ctr"/>
            <a:r>
              <a:rPr lang="fi-FI"/>
              <a:t>viennin kasvu-kerroin</a:t>
            </a:r>
          </a:p>
        </p:txBody>
      </p:sp>
      <p:sp>
        <p:nvSpPr>
          <p:cNvPr id="12" name="Kuusikulmio 11">
            <a:extLst>
              <a:ext uri="{FF2B5EF4-FFF2-40B4-BE49-F238E27FC236}">
                <a16:creationId xmlns:a16="http://schemas.microsoft.com/office/drawing/2014/main" id="{01AC86E2-3BB1-4A4A-933E-98A74DD52296}"/>
              </a:ext>
            </a:extLst>
          </p:cNvPr>
          <p:cNvSpPr/>
          <p:nvPr/>
        </p:nvSpPr>
        <p:spPr>
          <a:xfrm>
            <a:off x="6213920" y="3789040"/>
            <a:ext cx="2016000" cy="14400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51 %</a:t>
            </a:r>
          </a:p>
          <a:p>
            <a:pPr algn="ctr"/>
            <a:r>
              <a:rPr lang="fi-FI"/>
              <a:t>viennin osuus liikevaihdon kasvusta</a:t>
            </a:r>
          </a:p>
        </p:txBody>
      </p:sp>
      <p:sp>
        <p:nvSpPr>
          <p:cNvPr id="14" name="Kuusikulmio 13">
            <a:extLst>
              <a:ext uri="{FF2B5EF4-FFF2-40B4-BE49-F238E27FC236}">
                <a16:creationId xmlns:a16="http://schemas.microsoft.com/office/drawing/2014/main" id="{2C52BE4E-743B-4FBA-AA33-DCC5FBBFBA5D}"/>
              </a:ext>
            </a:extLst>
          </p:cNvPr>
          <p:cNvSpPr/>
          <p:nvPr/>
        </p:nvSpPr>
        <p:spPr>
          <a:xfrm>
            <a:off x="8632440" y="1942170"/>
            <a:ext cx="2016000" cy="14400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10 liikevaihdon kasvu-kerroin</a:t>
            </a:r>
          </a:p>
        </p:txBody>
      </p:sp>
      <p:sp>
        <p:nvSpPr>
          <p:cNvPr id="15" name="Kuusikulmio 14">
            <a:extLst>
              <a:ext uri="{FF2B5EF4-FFF2-40B4-BE49-F238E27FC236}">
                <a16:creationId xmlns:a16="http://schemas.microsoft.com/office/drawing/2014/main" id="{F92DB812-6766-495C-8156-1EBB09040E4D}"/>
              </a:ext>
            </a:extLst>
          </p:cNvPr>
          <p:cNvSpPr/>
          <p:nvPr/>
        </p:nvSpPr>
        <p:spPr>
          <a:xfrm>
            <a:off x="8734312" y="3789040"/>
            <a:ext cx="2016000" cy="14400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651 kpl</a:t>
            </a:r>
          </a:p>
          <a:p>
            <a:pPr algn="ctr"/>
            <a:r>
              <a:rPr lang="fi-FI"/>
              <a:t>patentteja</a:t>
            </a:r>
          </a:p>
        </p:txBody>
      </p:sp>
      <p:sp>
        <p:nvSpPr>
          <p:cNvPr id="16" name="Kuusikulmio 15">
            <a:extLst>
              <a:ext uri="{FF2B5EF4-FFF2-40B4-BE49-F238E27FC236}">
                <a16:creationId xmlns:a16="http://schemas.microsoft.com/office/drawing/2014/main" id="{0FBB39B6-1488-42A6-8503-3B670763C87B}"/>
              </a:ext>
            </a:extLst>
          </p:cNvPr>
          <p:cNvSpPr/>
          <p:nvPr/>
        </p:nvSpPr>
        <p:spPr>
          <a:xfrm>
            <a:off x="3563888" y="5480058"/>
            <a:ext cx="2016000" cy="12600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746 kpl </a:t>
            </a:r>
          </a:p>
          <a:p>
            <a:pPr algn="ctr"/>
            <a:r>
              <a:rPr lang="fi-FI"/>
              <a:t>muita aineettomia oikeuksia</a:t>
            </a:r>
          </a:p>
        </p:txBody>
      </p:sp>
      <p:sp>
        <p:nvSpPr>
          <p:cNvPr id="17" name="Kuusikulmio 16">
            <a:extLst>
              <a:ext uri="{FF2B5EF4-FFF2-40B4-BE49-F238E27FC236}">
                <a16:creationId xmlns:a16="http://schemas.microsoft.com/office/drawing/2014/main" id="{F20C433A-1009-4804-A38D-D3DD49715010}"/>
              </a:ext>
            </a:extLst>
          </p:cNvPr>
          <p:cNvSpPr/>
          <p:nvPr/>
        </p:nvSpPr>
        <p:spPr>
          <a:xfrm>
            <a:off x="6240468" y="5480058"/>
            <a:ext cx="2016000" cy="12600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348 kpl vähähiili-syyttä edistäviä hankkeita</a:t>
            </a:r>
          </a:p>
        </p:txBody>
      </p:sp>
      <p:grpSp>
        <p:nvGrpSpPr>
          <p:cNvPr id="20" name="Ryhmä 19">
            <a:extLst>
              <a:ext uri="{FF2B5EF4-FFF2-40B4-BE49-F238E27FC236}">
                <a16:creationId xmlns:a16="http://schemas.microsoft.com/office/drawing/2014/main" id="{3A70B93F-AC12-4B70-A799-A31087EA2047}"/>
              </a:ext>
            </a:extLst>
          </p:cNvPr>
          <p:cNvGrpSpPr/>
          <p:nvPr/>
        </p:nvGrpSpPr>
        <p:grpSpPr>
          <a:xfrm>
            <a:off x="9630561" y="138769"/>
            <a:ext cx="2150025" cy="959155"/>
            <a:chOff x="9630561" y="138769"/>
            <a:chExt cx="2150025" cy="959155"/>
          </a:xfrm>
        </p:grpSpPr>
        <p:pic>
          <p:nvPicPr>
            <p:cNvPr id="21" name="Kuva 20">
              <a:extLst>
                <a:ext uri="{FF2B5EF4-FFF2-40B4-BE49-F238E27FC236}">
                  <a16:creationId xmlns:a16="http://schemas.microsoft.com/office/drawing/2014/main" id="{D44CA97E-3C1B-493C-A6FF-3EE5BB3B63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2074" y="138769"/>
              <a:ext cx="1168512" cy="827160"/>
            </a:xfrm>
            <a:prstGeom prst="rect">
              <a:avLst/>
            </a:prstGeom>
          </p:spPr>
        </p:pic>
        <p:pic>
          <p:nvPicPr>
            <p:cNvPr id="22" name="Kuva 21">
              <a:extLst>
                <a:ext uri="{FF2B5EF4-FFF2-40B4-BE49-F238E27FC236}">
                  <a16:creationId xmlns:a16="http://schemas.microsoft.com/office/drawing/2014/main" id="{527A466A-06F4-4D00-81B5-4C840C1287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0561" y="247934"/>
              <a:ext cx="822122" cy="849990"/>
            </a:xfrm>
            <a:prstGeom prst="rect">
              <a:avLst/>
            </a:prstGeom>
          </p:spPr>
        </p:pic>
      </p:grpSp>
    </p:spTree>
    <p:extLst>
      <p:ext uri="{BB962C8B-B14F-4D97-AF65-F5344CB8AC3E}">
        <p14:creationId xmlns:p14="http://schemas.microsoft.com/office/powerpoint/2010/main" val="19890689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ely_new2021">
  <a:themeElements>
    <a:clrScheme name="ELY 2020">
      <a:dk1>
        <a:sysClr val="windowText" lastClr="000000"/>
      </a:dk1>
      <a:lt1>
        <a:sysClr val="window" lastClr="FFFFFF"/>
      </a:lt1>
      <a:dk2>
        <a:srgbClr val="003883"/>
      </a:dk2>
      <a:lt2>
        <a:srgbClr val="D8D8D8"/>
      </a:lt2>
      <a:accent1>
        <a:srgbClr val="003883"/>
      </a:accent1>
      <a:accent2>
        <a:srgbClr val="D9640C"/>
      </a:accent2>
      <a:accent3>
        <a:srgbClr val="5A8117"/>
      </a:accent3>
      <a:accent4>
        <a:srgbClr val="4460A5"/>
      </a:accent4>
      <a:accent5>
        <a:srgbClr val="623412"/>
      </a:accent5>
      <a:accent6>
        <a:srgbClr val="9E652E"/>
      </a:accent6>
      <a:hlink>
        <a:srgbClr val="0563C1"/>
      </a:hlink>
      <a:folHlink>
        <a:srgbClr val="954F72"/>
      </a:folHlink>
    </a:clrScheme>
    <a:fontScheme name="ELY_fontit_202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ely_uusi_2021.potx" id="{543388CA-4464-4614-A257-6C25AE36A37D}" vid="{A3828C89-02CC-4779-BD92-33970237EB4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d2c86073-d20c-4242-97f1-555d65605501" ContentTypeId="0x01010040485BB5EA91409BADF540D1B0254D3304" PreviousValue="true"/>
</file>

<file path=customXml/item2.xml><?xml version="1.0" encoding="utf-8"?>
<p:properties xmlns:p="http://schemas.microsoft.com/office/2006/metadata/properties" xmlns:xsi="http://www.w3.org/2001/XMLSchema-instance" xmlns:pc="http://schemas.microsoft.com/office/infopath/2007/PartnerControls">
  <documentManagement>
    <Dokumentin_x0020_tila xmlns="a90a8554-5475-4609-9feb-2f024996965b" xsi:nil="true"/>
    <Päiväys xmlns="a90a8554-5475-4609-9feb-2f024996965b">2022-01-02T22:00:00+00:00</Päiväys>
    <Dokumenttityyppi xmlns="a90a8554-5475-4609-9feb-2f024996965b">Esitys</Dokumenttityyppi>
    <KEHALaatija xmlns="a90a8554-5475-4609-9feb-2f024996965b">Eija Tabell-Jokelainen</KEHALaatija>
    <ha41659fa04643d0ac27d4c98155f03c xmlns="a90a8554-5475-4609-9feb-2f024996965b">
      <Terms xmlns="http://schemas.microsoft.com/office/infopath/2007/PartnerControls"/>
    </ha41659fa04643d0ac27d4c98155f03c>
    <Diaarinumero xmlns="a90a8554-5475-4609-9feb-2f024996965b" xsi:nil="true"/>
    <TaxCatchAll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D749427142BC774684484F95E87D59A6" ma:contentTypeVersion="19804" ma:contentTypeDescription="Taimin työtiloissa käytettävä sisältötyyppi. Pohjautuu TAIMI Yleisdokumentti-sisältötyyppiin, josta on siivottu mm. joitakin viestinnällisen intran metatietoja pois ja järjestetty metatiedot eri järjestykseen." ma:contentTypeScope="" ma:versionID="9330caa50f17b013b806e406ee5004b0">
  <xsd:schema xmlns:xsd="http://www.w3.org/2001/XMLSchema" xmlns:xs="http://www.w3.org/2001/XMLSchema" xmlns:p="http://schemas.microsoft.com/office/2006/metadata/properties" xmlns:ns2="a90a8554-5475-4609-9feb-2f024996965b" targetNamespace="http://schemas.microsoft.com/office/2006/metadata/properties" ma:root="true" ma:fieldsID="600674fc645fceff5112c9c343cca37c"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dexed="true"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dexed="true"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Ehdotus"/>
          <xsd:enumeration value="Esite"/>
          <xsd:enumeration value="Esittely"/>
          <xsd:enumeration value="Esitys"/>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dexed="true"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xml_kameleon>
  <kehalaatija>Eija Tabell-Jokelainen</kehalaatija>
  <dokumenttityyppi>Esitys</dokumenttityyppi>
  <kieli>Suomi</kieli>
  <laatijaorganisaatio>Pohjois-Pohjanmaan ELY|5181e7ab-41b7-4b01-b4e5-3e128fe4ac1a</laatijaorganisaatio>
  <dokumentin_x0020_tila/>
  <päiväys>3.01.2022</päiväys>
</xml_kameleon>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8746A8-DC50-4EA8-B794-482355D829BF}">
  <ds:schemaRefs>
    <ds:schemaRef ds:uri="Microsoft.SharePoint.Taxonomy.ContentTypeSync"/>
  </ds:schemaRefs>
</ds:datastoreItem>
</file>

<file path=customXml/itemProps2.xml><?xml version="1.0" encoding="utf-8"?>
<ds:datastoreItem xmlns:ds="http://schemas.openxmlformats.org/officeDocument/2006/customXml" ds:itemID="{0D2CF42E-B781-4F83-8A6C-164B77836F1C}">
  <ds:schemaRefs>
    <ds:schemaRef ds:uri="a90a8554-5475-4609-9feb-2f024996965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C05E6C4-C9E7-462D-AB90-6BA1B0363F93}">
  <ds:schemaRefs>
    <ds:schemaRef ds:uri="a90a8554-5475-4609-9feb-2f02499696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56E1DA0A-4861-4A10-8DD5-4BA822E15ECC}">
  <ds:schemaRefs/>
</ds:datastoreItem>
</file>

<file path=customXml/itemProps5.xml><?xml version="1.0" encoding="utf-8"?>
<ds:datastoreItem xmlns:ds="http://schemas.openxmlformats.org/officeDocument/2006/customXml" ds:itemID="{F0D1AD25-D6CD-42FD-8708-EEF3890A61C0}">
  <ds:schemaRefs>
    <ds:schemaRef ds:uri="http://schemas.microsoft.com/sharepoint/v3/contenttype/forms"/>
  </ds:schemaRefs>
</ds:datastoreItem>
</file>

<file path=docMetadata/LabelInfo.xml><?xml version="1.0" encoding="utf-8"?>
<clbl:labelList xmlns:clbl="http://schemas.microsoft.com/office/2020/mipLabelMetadata">
  <clbl:label id="{d95951a6-dfd3-4a74-9abb-f2b2cb89d671}" enabled="0" method="" siteId="{d95951a6-dfd3-4a74-9abb-f2b2cb89d671}" removed="1"/>
</clbl:labelList>
</file>

<file path=docProps/app.xml><?xml version="1.0" encoding="utf-8"?>
<Properties xmlns="http://schemas.openxmlformats.org/officeDocument/2006/extended-properties" xmlns:vt="http://schemas.openxmlformats.org/officeDocument/2006/docPropsVTypes">
  <Template/>
  <TotalTime>3</TotalTime>
  <Words>207</Words>
  <Application>Microsoft Office PowerPoint</Application>
  <PresentationFormat>Laajakuva</PresentationFormat>
  <Paragraphs>76</Paragraphs>
  <Slides>9</Slides>
  <Notes>2</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9</vt:i4>
      </vt:variant>
    </vt:vector>
  </HeadingPairs>
  <TitlesOfParts>
    <vt:vector size="12" baseType="lpstr">
      <vt:lpstr>Arial</vt:lpstr>
      <vt:lpstr>Calibri</vt:lpstr>
      <vt:lpstr>ely_new2021</vt:lpstr>
      <vt:lpstr>Pohjois-Pohjanmaan ELY-keskuksen yritysrahoituskatsaus  ohjelmakausi 2014-2020 Pohjois-Pohjanmaan maakunta      </vt:lpstr>
      <vt:lpstr>Myönnetty rahoitus vuosittain Pohjois-Pohjanmaalla </vt:lpstr>
      <vt:lpstr>Rahoituksen alueellinen kohdentuminen Pohjois-Pohjanmaalla </vt:lpstr>
      <vt:lpstr>Rahoituksen kohdentuminen toimialoittain Pohjois-Pohjanmaalla 1/2 </vt:lpstr>
      <vt:lpstr>Rahoituksen kohdentuminen toimialoittain Pohjois-Pohjanmaalla 2/2 </vt:lpstr>
      <vt:lpstr>Kärkitoimialojen kysyntä vuosikohtaisesti Pohjois-Pohjanmaalla </vt:lpstr>
      <vt:lpstr>Rahoituksen kohdentuminen investointeihin ja kehittämiseen </vt:lpstr>
      <vt:lpstr>Rahoituksen kohdentuminen erityistavoitteiden mukaan </vt:lpstr>
      <vt:lpstr>Rahoituksen vaikuttavuus Pohjois-Pohjanmaalla (myöntövaiheen arviot)  </vt:lpstr>
    </vt:vector>
  </TitlesOfParts>
  <Company>Pohjois-Pohjanmaan ELY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Rahoituskatsaus 2021</dc:title>
  <dc:creator>Eija Tabell-Jokelainen</dc:creator>
  <cp:keywords/>
  <cp:lastModifiedBy>Pulkkinen Anne K (ELY)</cp:lastModifiedBy>
  <cp:revision>4</cp:revision>
  <dcterms:created xsi:type="dcterms:W3CDTF">2022-01-03T11:26:29Z</dcterms:created>
  <dcterms:modified xsi:type="dcterms:W3CDTF">2022-10-20T10:45:06Z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460.96.003.25</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ely_uusi_2021.potx</vt:lpwstr>
  </property>
  <property fmtid="{D5CDD505-2E9C-101B-9397-08002B2CF9AE}" pid="6" name="dvDefinition">
    <vt:lpwstr>1211 (dd_default.xml)</vt:lpwstr>
  </property>
  <property fmtid="{D5CDD505-2E9C-101B-9397-08002B2CF9AE}" pid="7" name="dvDefinitionID">
    <vt:lpwstr>1211</vt:lpwstr>
  </property>
  <property fmtid="{D5CDD505-2E9C-101B-9397-08002B2CF9AE}" pid="8" name="dvContentFile">
    <vt:lpwstr>dd_default.xml</vt:lpwstr>
  </property>
  <property fmtid="{D5CDD505-2E9C-101B-9397-08002B2CF9AE}" pid="9" name="dvGlobalVerID">
    <vt:lpwstr>460.90.02.253</vt:lpwstr>
  </property>
  <property fmtid="{D5CDD505-2E9C-101B-9397-08002B2CF9AE}" pid="10" name="dvDefinitionVersion">
    <vt:lpwstr>02.001 / 14.1.2021</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ELY POP</vt:lpwstr>
  </property>
  <property fmtid="{D5CDD505-2E9C-101B-9397-08002B2CF9AE}" pid="21" name="dvSite">
    <vt:lpwstr>Oulu</vt:lpwstr>
  </property>
  <property fmtid="{D5CDD505-2E9C-101B-9397-08002B2CF9AE}" pid="22" name="dvSite_short">
    <vt:lpwstr>Pohjois-Pohjanmaan ELY-keskus</vt:lpwstr>
  </property>
  <property fmtid="{D5CDD505-2E9C-101B-9397-08002B2CF9AE}" pid="23" name="dvNumbering">
    <vt:lpwstr>0</vt:lpwstr>
  </property>
  <property fmtid="{D5CDD505-2E9C-101B-9397-08002B2CF9AE}" pid="24" name="dvDUname">
    <vt:lpwstr>Eija Tabell-Jokelainen</vt:lpwstr>
  </property>
  <property fmtid="{D5CDD505-2E9C-101B-9397-08002B2CF9AE}" pid="25" name="dvdufname">
    <vt:lpwstr>Eija</vt:lpwstr>
  </property>
  <property fmtid="{D5CDD505-2E9C-101B-9397-08002B2CF9AE}" pid="26" name="dvdulname">
    <vt:lpwstr>Tabell-Jokelainen</vt:lpwstr>
  </property>
  <property fmtid="{D5CDD505-2E9C-101B-9397-08002B2CF9AE}" pid="27" name="dvDUdepartment">
    <vt:lpwstr/>
  </property>
  <property fmtid="{D5CDD505-2E9C-101B-9397-08002B2CF9AE}" pid="28" name="dvLogoExist">
    <vt:lpwstr>0</vt:lpwstr>
  </property>
  <property fmtid="{D5CDD505-2E9C-101B-9397-08002B2CF9AE}" pid="29" name="dvCurrentlogo">
    <vt:lpwstr/>
  </property>
  <property fmtid="{D5CDD505-2E9C-101B-9397-08002B2CF9AE}" pid="30" name="KEHALaatija">
    <vt:lpwstr>Eija Tabell-Jokelainen</vt:lpwstr>
  </property>
  <property fmtid="{D5CDD505-2E9C-101B-9397-08002B2CF9AE}" pid="31" name="Asiakirjan tyyppi">
    <vt:lpwstr>Esitys</vt:lpwstr>
  </property>
  <property fmtid="{D5CDD505-2E9C-101B-9397-08002B2CF9AE}" pid="32" name="Dokumenttityyppi">
    <vt:lpwstr>Esitys</vt:lpwstr>
  </property>
  <property fmtid="{D5CDD505-2E9C-101B-9397-08002B2CF9AE}" pid="33" name="Kieli">
    <vt:lpwstr>Suomi</vt:lpwstr>
  </property>
  <property fmtid="{D5CDD505-2E9C-101B-9397-08002B2CF9AE}" pid="34" name="Laatijaorganisaatio">
    <vt:lpwstr/>
  </property>
  <property fmtid="{D5CDD505-2E9C-101B-9397-08002B2CF9AE}" pid="35" name="Dokumentin_x0020_tila">
    <vt:lpwstr/>
  </property>
  <property fmtid="{D5CDD505-2E9C-101B-9397-08002B2CF9AE}" pid="36" name="Päiväys">
    <vt:filetime>2022-01-02T22:00:00Z</vt:filetime>
  </property>
  <property fmtid="{D5CDD505-2E9C-101B-9397-08002B2CF9AE}" pid="37" name="ContentTypeId">
    <vt:lpwstr>0x01010040485BB5EA91409BADF540D1B0254D330400D749427142BC774684484F95E87D59A6</vt:lpwstr>
  </property>
  <property fmtid="{D5CDD505-2E9C-101B-9397-08002B2CF9AE}" pid="38" name="Kohdepaikkakunnat">
    <vt:lpwstr/>
  </property>
  <property fmtid="{D5CDD505-2E9C-101B-9397-08002B2CF9AE}" pid="39" name="Kohdevirastot">
    <vt:lpwstr/>
  </property>
  <property fmtid="{D5CDD505-2E9C-101B-9397-08002B2CF9AE}" pid="40" name="Sisältöaihe">
    <vt:lpwstr/>
  </property>
  <property fmtid="{D5CDD505-2E9C-101B-9397-08002B2CF9AE}" pid="41" name="lcf76f155ced4ddcb4097134ff3c332f">
    <vt:lpwstr/>
  </property>
  <property fmtid="{D5CDD505-2E9C-101B-9397-08002B2CF9AE}" pid="42" name="MediaServiceImageTags">
    <vt:lpwstr/>
  </property>
</Properties>
</file>